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300" r:id="rId4"/>
    <p:sldId id="258" r:id="rId5"/>
    <p:sldId id="260" r:id="rId6"/>
    <p:sldId id="301" r:id="rId7"/>
    <p:sldId id="264" r:id="rId8"/>
    <p:sldId id="262" r:id="rId9"/>
    <p:sldId id="259" r:id="rId10"/>
    <p:sldId id="261" r:id="rId11"/>
    <p:sldId id="302" r:id="rId12"/>
    <p:sldId id="268" r:id="rId13"/>
    <p:sldId id="269" r:id="rId14"/>
    <p:sldId id="270" r:id="rId15"/>
    <p:sldId id="273" r:id="rId16"/>
    <p:sldId id="272" r:id="rId17"/>
    <p:sldId id="274" r:id="rId18"/>
    <p:sldId id="275" r:id="rId19"/>
    <p:sldId id="278" r:id="rId20"/>
    <p:sldId id="276" r:id="rId21"/>
    <p:sldId id="277" r:id="rId22"/>
    <p:sldId id="279" r:id="rId23"/>
    <p:sldId id="296" r:id="rId24"/>
    <p:sldId id="297" r:id="rId25"/>
    <p:sldId id="282" r:id="rId26"/>
    <p:sldId id="303" r:id="rId27"/>
    <p:sldId id="283" r:id="rId28"/>
    <p:sldId id="292" r:id="rId29"/>
    <p:sldId id="284" r:id="rId30"/>
    <p:sldId id="285" r:id="rId31"/>
    <p:sldId id="286" r:id="rId32"/>
    <p:sldId id="287" r:id="rId33"/>
    <p:sldId id="288" r:id="rId34"/>
    <p:sldId id="289" r:id="rId35"/>
    <p:sldId id="290" r:id="rId36"/>
    <p:sldId id="291" r:id="rId37"/>
    <p:sldId id="311" r:id="rId38"/>
    <p:sldId id="312" r:id="rId39"/>
    <p:sldId id="315" r:id="rId40"/>
    <p:sldId id="314" r:id="rId41"/>
    <p:sldId id="298" r:id="rId42"/>
    <p:sldId id="310" r:id="rId43"/>
    <p:sldId id="267" r:id="rId44"/>
    <p:sldId id="304" r:id="rId45"/>
    <p:sldId id="299"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60"/>
  </p:normalViewPr>
  <p:slideViewPr>
    <p:cSldViewPr>
      <p:cViewPr varScale="1">
        <p:scale>
          <a:sx n="59" d="100"/>
          <a:sy n="59" d="100"/>
        </p:scale>
        <p:origin x="-1464" y="-72"/>
      </p:cViewPr>
      <p:guideLst>
        <p:guide orient="horz" pos="2160"/>
        <p:guide pos="2880"/>
      </p:guideLst>
    </p:cSldViewPr>
  </p:slideViewPr>
  <p:notesTextViewPr>
    <p:cViewPr>
      <p:scale>
        <a:sx n="1" d="1"/>
        <a:sy n="1" d="1"/>
      </p:scale>
      <p:origin x="0" y="0"/>
    </p:cViewPr>
  </p:notesTextViewPr>
  <p:sorterViewPr>
    <p:cViewPr>
      <p:scale>
        <a:sx n="100" d="100"/>
        <a:sy n="100" d="100"/>
      </p:scale>
      <p:origin x="0" y="46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A1929E-4E7C-4783-AD53-2D67325CE4A2}" type="datetimeFigureOut">
              <a:rPr lang="en-US" smtClean="0"/>
              <a:t>3/20/2014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E5EE9-4968-4B49-99FA-EF242940C4DE}" type="slidenum">
              <a:rPr lang="en-US" smtClean="0"/>
              <a:t>‹#›</a:t>
            </a:fld>
            <a:endParaRPr lang="en-US"/>
          </a:p>
        </p:txBody>
      </p:sp>
    </p:spTree>
    <p:extLst>
      <p:ext uri="{BB962C8B-B14F-4D97-AF65-F5344CB8AC3E}">
        <p14:creationId xmlns:p14="http://schemas.microsoft.com/office/powerpoint/2010/main" val="377550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Multiplayer</a:t>
            </a:r>
            <a:r>
              <a:rPr lang="en-US" baseline="0" dirty="0" smtClean="0"/>
              <a:t> reach-avoid games are difficult to solve because of its high dimensionality. For example, if 10 players play on a 2D surface, their joint state space is 20 dimensions. </a:t>
            </a:r>
          </a:p>
          <a:p>
            <a:endParaRPr lang="en-US" baseline="0" dirty="0" smtClean="0"/>
          </a:p>
          <a:p>
            <a:r>
              <a:rPr lang="en-US" baseline="0" dirty="0" smtClean="0"/>
              <a:t>Despite the difficulty, it’s still important to find the optimal way to play, because even in a 1 </a:t>
            </a:r>
            <a:r>
              <a:rPr lang="en-US" baseline="0" dirty="0" err="1" smtClean="0"/>
              <a:t>vs</a:t>
            </a:r>
            <a:r>
              <a:rPr lang="en-US" baseline="0" dirty="0" smtClean="0"/>
              <a:t> 1 situation, humans intuition is suboptimal. This was demonstrated by work done previously in our lab, where two students played capture the flag against each other. One player had access to the calculated optimal control in real time, and the other player played based on intuition. The player who did not have the optimal control information lost the game even when he would have won if he played optimally.</a:t>
            </a:r>
          </a:p>
          <a:p>
            <a:endParaRPr lang="en-US" baseline="0" dirty="0" smtClean="0"/>
          </a:p>
          <a:p>
            <a:r>
              <a:rPr lang="en-US" baseline="0" dirty="0" smtClean="0"/>
              <a:t>With multiple players on each team, cooperation makes the game even more complex.</a:t>
            </a:r>
          </a:p>
          <a:p>
            <a:endParaRPr lang="en-US" dirty="0" smtClean="0"/>
          </a:p>
          <a:p>
            <a:r>
              <a:rPr lang="en-US" dirty="0" smtClean="0"/>
              <a:t>Applications</a:t>
            </a:r>
            <a:r>
              <a:rPr lang="en-US" baseline="0" dirty="0" smtClean="0"/>
              <a:t> of these games include safety in automated systems such as robots and aircrafts</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a:t>
            </a:fld>
            <a:endParaRPr lang="en-US"/>
          </a:p>
        </p:txBody>
      </p:sp>
    </p:spTree>
    <p:extLst>
      <p:ext uri="{BB962C8B-B14F-4D97-AF65-F5344CB8AC3E}">
        <p14:creationId xmlns:p14="http://schemas.microsoft.com/office/powerpoint/2010/main" val="862084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14:m>
                  <m:oMath xmlns:m="http://schemas.openxmlformats.org/officeDocument/2006/math">
                    <m:sSub>
                      <m:sSubPr>
                        <m:ctrlPr>
                          <a:rPr lang="en-US" b="0" i="1" baseline="0" smtClean="0">
                            <a:latin typeface="Cambria Math"/>
                          </a:rPr>
                        </m:ctrlPr>
                      </m:sSubPr>
                      <m:e>
                        <m:r>
                          <m:rPr>
                            <m:sty m:val="p"/>
                          </m:rPr>
                          <a:rPr lang="en-US" b="0" i="0" baseline="0" smtClean="0">
                            <a:latin typeface="Cambria Math"/>
                          </a:rPr>
                          <m:t>Φ</m:t>
                        </m:r>
                      </m:e>
                      <m:sub>
                        <m:r>
                          <a:rPr lang="en-US" b="0" i="1" baseline="0" smtClean="0">
                            <a:latin typeface="Cambria Math"/>
                          </a:rPr>
                          <m:t>4</m:t>
                        </m:r>
                      </m:sub>
                    </m:sSub>
                  </m:oMath>
                </a14:m>
                <a:endParaRPr lang="en-US" dirty="0"/>
              </a:p>
            </p:txBody>
          </p:sp>
        </mc:Choice>
        <mc:Fallback xmlns="">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r>
                  <a:rPr lang="en-US" b="0" i="0" baseline="0" smtClean="0">
                    <a:latin typeface="Cambria Math"/>
                  </a:rPr>
                  <a:t>Φ_4</a:t>
                </a:r>
                <a:endParaRPr lang="en-US" dirty="0"/>
              </a:p>
            </p:txBody>
          </p:sp>
        </mc:Fallback>
      </mc:AlternateContent>
      <p:sp>
        <p:nvSpPr>
          <p:cNvPr id="4" name="Slide Number Placeholder 3"/>
          <p:cNvSpPr>
            <a:spLocks noGrp="1"/>
          </p:cNvSpPr>
          <p:nvPr>
            <p:ph type="sldNum" sz="quarter" idx="10"/>
          </p:nvPr>
        </p:nvSpPr>
        <p:spPr/>
        <p:txBody>
          <a:bodyPr/>
          <a:lstStyle/>
          <a:p>
            <a:fld id="{FA2CB308-BAB5-4581-BF2E-F70D1497A544}" type="slidenum">
              <a:rPr lang="en-US" smtClean="0"/>
              <a:t>22</a:t>
            </a:fld>
            <a:endParaRPr lang="en-US"/>
          </a:p>
        </p:txBody>
      </p:sp>
    </p:spTree>
    <p:extLst>
      <p:ext uri="{BB962C8B-B14F-4D97-AF65-F5344CB8AC3E}">
        <p14:creationId xmlns:p14="http://schemas.microsoft.com/office/powerpoint/2010/main" val="418680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defender has to get on the path</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29</a:t>
            </a:fld>
            <a:endParaRPr lang="en-US"/>
          </a:p>
        </p:txBody>
      </p:sp>
    </p:spTree>
    <p:extLst>
      <p:ext uri="{BB962C8B-B14F-4D97-AF65-F5344CB8AC3E}">
        <p14:creationId xmlns:p14="http://schemas.microsoft.com/office/powerpoint/2010/main" val="320202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maximum matching can be computed in real time as the players play out the game. Often, the size of the maximum matching will increase as the players play out the game, as shown in this simulation.</a:t>
            </a:r>
          </a:p>
          <a:p>
            <a:endParaRPr lang="en-US" baseline="0" dirty="0" smtClean="0"/>
          </a:p>
          <a:p>
            <a:r>
              <a:rPr lang="en-US" baseline="0" dirty="0" smtClean="0"/>
              <a:t>The blue stars are defenders, the red crosses are attackers, the black rectangles are obstacles and the green square is the target set.</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10</a:t>
            </a:fld>
            <a:endParaRPr lang="en-US"/>
          </a:p>
        </p:txBody>
      </p:sp>
    </p:spTree>
    <p:extLst>
      <p:ext uri="{BB962C8B-B14F-4D97-AF65-F5344CB8AC3E}">
        <p14:creationId xmlns:p14="http://schemas.microsoft.com/office/powerpoint/2010/main" val="142852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15</a:t>
            </a:fld>
            <a:endParaRPr lang="en-US"/>
          </a:p>
        </p:txBody>
      </p:sp>
    </p:spTree>
    <p:extLst>
      <p:ext uri="{BB962C8B-B14F-4D97-AF65-F5344CB8AC3E}">
        <p14:creationId xmlns:p14="http://schemas.microsoft.com/office/powerpoint/2010/main" val="2802948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16</a:t>
            </a:fld>
            <a:endParaRPr lang="en-US"/>
          </a:p>
        </p:txBody>
      </p:sp>
    </p:spTree>
    <p:extLst>
      <p:ext uri="{BB962C8B-B14F-4D97-AF65-F5344CB8AC3E}">
        <p14:creationId xmlns:p14="http://schemas.microsoft.com/office/powerpoint/2010/main" val="280294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17</a:t>
            </a:fld>
            <a:endParaRPr lang="en-US"/>
          </a:p>
        </p:txBody>
      </p:sp>
    </p:spTree>
    <p:extLst>
      <p:ext uri="{BB962C8B-B14F-4D97-AF65-F5344CB8AC3E}">
        <p14:creationId xmlns:p14="http://schemas.microsoft.com/office/powerpoint/2010/main" val="3898502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18</a:t>
            </a:fld>
            <a:endParaRPr lang="en-US"/>
          </a:p>
        </p:txBody>
      </p:sp>
    </p:spTree>
    <p:extLst>
      <p:ext uri="{BB962C8B-B14F-4D97-AF65-F5344CB8AC3E}">
        <p14:creationId xmlns:p14="http://schemas.microsoft.com/office/powerpoint/2010/main" val="389850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19</a:t>
            </a:fld>
            <a:endParaRPr lang="en-US"/>
          </a:p>
        </p:txBody>
      </p:sp>
    </p:spTree>
    <p:extLst>
      <p:ext uri="{BB962C8B-B14F-4D97-AF65-F5344CB8AC3E}">
        <p14:creationId xmlns:p14="http://schemas.microsoft.com/office/powerpoint/2010/main" val="57092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20</a:t>
            </a:fld>
            <a:endParaRPr lang="en-US"/>
          </a:p>
        </p:txBody>
      </p:sp>
    </p:spTree>
    <p:extLst>
      <p:ext uri="{BB962C8B-B14F-4D97-AF65-F5344CB8AC3E}">
        <p14:creationId xmlns:p14="http://schemas.microsoft.com/office/powerpoint/2010/main" val="57092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14:m>
                  <m:oMath xmlns:m="http://schemas.openxmlformats.org/officeDocument/2006/math">
                    <m:sSub>
                      <m:sSubPr>
                        <m:ctrlPr>
                          <a:rPr lang="en-US" b="0" i="1" baseline="0" smtClean="0">
                            <a:latin typeface="Cambria Math"/>
                          </a:rPr>
                        </m:ctrlPr>
                      </m:sSubPr>
                      <m:e>
                        <m:r>
                          <m:rPr>
                            <m:sty m:val="p"/>
                          </m:rPr>
                          <a:rPr lang="en-US" b="0" i="0" baseline="0" smtClean="0">
                            <a:latin typeface="Cambria Math"/>
                          </a:rPr>
                          <m:t>Φ</m:t>
                        </m:r>
                      </m:e>
                      <m:sub>
                        <m:r>
                          <a:rPr lang="en-US" b="0" i="1" baseline="0" smtClean="0">
                            <a:latin typeface="Cambria Math"/>
                          </a:rPr>
                          <m:t>4</m:t>
                        </m:r>
                      </m:sub>
                    </m:sSub>
                  </m:oMath>
                </a14:m>
                <a:endParaRPr lang="en-US" dirty="0"/>
              </a:p>
            </p:txBody>
          </p:sp>
        </mc:Choice>
        <mc:Fallback xmlns="">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r>
                  <a:rPr lang="en-US" b="0" i="0" baseline="0" smtClean="0">
                    <a:latin typeface="Cambria Math"/>
                  </a:rPr>
                  <a:t>Φ_4</a:t>
                </a:r>
                <a:endParaRPr lang="en-US" dirty="0"/>
              </a:p>
            </p:txBody>
          </p:sp>
        </mc:Fallback>
      </mc:AlternateContent>
      <p:sp>
        <p:nvSpPr>
          <p:cNvPr id="4" name="Slide Number Placeholder 3"/>
          <p:cNvSpPr>
            <a:spLocks noGrp="1"/>
          </p:cNvSpPr>
          <p:nvPr>
            <p:ph type="sldNum" sz="quarter" idx="10"/>
          </p:nvPr>
        </p:nvSpPr>
        <p:spPr/>
        <p:txBody>
          <a:bodyPr/>
          <a:lstStyle/>
          <a:p>
            <a:fld id="{FA2CB308-BAB5-4581-BF2E-F70D1497A544}" type="slidenum">
              <a:rPr lang="en-US" smtClean="0"/>
              <a:t>21</a:t>
            </a:fld>
            <a:endParaRPr lang="en-US"/>
          </a:p>
        </p:txBody>
      </p:sp>
    </p:spTree>
    <p:extLst>
      <p:ext uri="{BB962C8B-B14F-4D97-AF65-F5344CB8AC3E}">
        <p14:creationId xmlns:p14="http://schemas.microsoft.com/office/powerpoint/2010/main" val="4186806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86196C-3258-46E6-A007-9EE9EB293472}" type="datetime1">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88430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BEB252-34A6-440F-A294-901D2661EE8C}" type="datetime1">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76715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95F04-6BF6-4DC0-88A9-6128DE7D7AC1}" type="datetime1">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52832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E19DE2-C82F-4C47-ADAC-A0D540A1BF70}" type="datetime1">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12388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D01824-0789-4E68-94B0-67748DAB9CA6}" type="datetime1">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529849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E0BA32-AB55-40E9-928F-0F6AE8265CFC}" type="datetime1">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2437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DFE1E2-1695-440A-8FC9-67DB26473A60}" type="datetime1">
              <a:rPr lang="en-US" smtClean="0"/>
              <a:t>3/20/2014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91694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7F1198-4CDE-4F5A-ADDE-BEBE9CA7BB8B}" type="datetime1">
              <a:rPr lang="en-US" smtClean="0"/>
              <a:t>3/20/2014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94405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2ADF33-FC1D-4AD2-99EA-E2DC3D519D0B}" type="datetime1">
              <a:rPr lang="en-US" smtClean="0"/>
              <a:t>3/20/2014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70014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ECFB1B-6CA7-4B27-906A-2C1A3D9F8629}" type="datetime1">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08117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C5D185-8558-40C8-BB02-ACA277330372}" type="datetime1">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304960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5F7D4-5D73-4A87-9A9D-8D1129C77F90}" type="datetime1">
              <a:rPr lang="en-US" smtClean="0"/>
              <a:t>3/20/2014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0F1F0-DFD0-43E9-B762-BAD634239193}" type="slidenum">
              <a:rPr lang="en-US" smtClean="0"/>
              <a:t>‹#›</a:t>
            </a:fld>
            <a:endParaRPr lang="en-US"/>
          </a:p>
        </p:txBody>
      </p:sp>
    </p:spTree>
    <p:extLst>
      <p:ext uri="{BB962C8B-B14F-4D97-AF65-F5344CB8AC3E}">
        <p14:creationId xmlns:p14="http://schemas.microsoft.com/office/powerpoint/2010/main" val="3728676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media" Target="../media/media4.mp4"/><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96.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99.png"/><Relationship Id="rId5" Type="http://schemas.openxmlformats.org/officeDocument/2006/relationships/image" Target="../media/image970.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playwithup.com/wp-content/uploads/2012/08/capture-the-flag-1.jpe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Multiplayer Reach-Avoid Games</a:t>
            </a:r>
            <a:endParaRPr lang="en-US" dirty="0"/>
          </a:p>
        </p:txBody>
      </p:sp>
      <p:sp>
        <p:nvSpPr>
          <p:cNvPr id="3" name="Subtitle 2"/>
          <p:cNvSpPr>
            <a:spLocks noGrp="1"/>
          </p:cNvSpPr>
          <p:nvPr>
            <p:ph type="subTitle" idx="1"/>
          </p:nvPr>
        </p:nvSpPr>
        <p:spPr/>
        <p:txBody>
          <a:bodyPr/>
          <a:lstStyle/>
          <a:p>
            <a:r>
              <a:rPr lang="en-US" dirty="0" smtClean="0"/>
              <a:t>Mo Chen, </a:t>
            </a:r>
            <a:r>
              <a:rPr lang="en-US" dirty="0" err="1" smtClean="0"/>
              <a:t>Zhengyuan</a:t>
            </a:r>
            <a:r>
              <a:rPr lang="en-US" dirty="0" smtClean="0"/>
              <a:t> Zhou, Claire Tomlin</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a:t>
            </a:fld>
            <a:endParaRPr lang="en-US"/>
          </a:p>
        </p:txBody>
      </p:sp>
    </p:spTree>
    <p:extLst>
      <p:ext uri="{BB962C8B-B14F-4D97-AF65-F5344CB8AC3E}">
        <p14:creationId xmlns:p14="http://schemas.microsoft.com/office/powerpoint/2010/main" val="346476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normAutofit fontScale="90000"/>
          </a:bodyPr>
          <a:lstStyle/>
          <a:p>
            <a:r>
              <a:rPr lang="en-US" dirty="0" smtClean="0"/>
              <a:t>Maximum Matching</a:t>
            </a:r>
            <a:endParaRPr lang="en-US" dirty="0"/>
          </a:p>
        </p:txBody>
      </p:sp>
      <p:pic>
        <p:nvPicPr>
          <p:cNvPr id="5" name="OLGameModified_timeVarying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36663" y="1169988"/>
            <a:ext cx="6669087" cy="5002212"/>
          </a:xfrm>
        </p:spPr>
      </p:pic>
      <p:sp>
        <p:nvSpPr>
          <p:cNvPr id="3" name="Slide Number Placeholder 2"/>
          <p:cNvSpPr>
            <a:spLocks noGrp="1"/>
          </p:cNvSpPr>
          <p:nvPr>
            <p:ph type="sldNum" sz="quarter" idx="12"/>
          </p:nvPr>
        </p:nvSpPr>
        <p:spPr/>
        <p:txBody>
          <a:bodyPr/>
          <a:lstStyle/>
          <a:p>
            <a:fld id="{F540F1F0-DFD0-43E9-B762-BAD634239193}" type="slidenum">
              <a:rPr lang="en-US" smtClean="0"/>
              <a:t>10</a:t>
            </a:fld>
            <a:endParaRPr lang="en-US"/>
          </a:p>
        </p:txBody>
      </p:sp>
    </p:spTree>
    <p:extLst>
      <p:ext uri="{BB962C8B-B14F-4D97-AF65-F5344CB8AC3E}">
        <p14:creationId xmlns:p14="http://schemas.microsoft.com/office/powerpoint/2010/main" val="1825870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b="1"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11</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Player Game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1</m:t>
                    </m:r>
                  </m:oMath>
                </a14:m>
                <a:r>
                  <a:rPr lang="en-US" dirty="0" smtClean="0"/>
                  <a:t> attacker vs. </a:t>
                </a:r>
                <a14:m>
                  <m:oMath xmlns:m="http://schemas.openxmlformats.org/officeDocument/2006/math">
                    <m:r>
                      <a:rPr lang="en-US" b="0" i="1" smtClean="0">
                        <a:latin typeface="Cambria Math"/>
                      </a:rPr>
                      <m:t>1</m:t>
                    </m:r>
                  </m:oMath>
                </a14:m>
                <a:r>
                  <a:rPr lang="en-US" dirty="0" smtClean="0"/>
                  <a:t> defender </a:t>
                </a:r>
                <a:endParaRPr lang="en-US" i="1" dirty="0" smtClean="0">
                  <a:latin typeface="Cambria Math"/>
                </a:endParaRPr>
              </a:p>
              <a:p>
                <a:pPr lvl="1"/>
                <a14:m>
                  <m:oMath xmlns:m="http://schemas.openxmlformats.org/officeDocument/2006/math">
                    <m:r>
                      <a:rPr lang="en-US" b="1" i="1" dirty="0" smtClean="0">
                        <a:latin typeface="Cambria Math"/>
                      </a:rPr>
                      <m:t>𝟒</m:t>
                    </m:r>
                  </m:oMath>
                </a14:m>
                <a:r>
                  <a:rPr lang="en-US" b="1" dirty="0" smtClean="0"/>
                  <a:t>D HJI solution </a:t>
                </a:r>
                <a:r>
                  <a:rPr lang="en-US" b="1" dirty="0"/>
                  <a:t>[Huang et al </a:t>
                </a:r>
                <a:r>
                  <a:rPr lang="en-US" b="1" dirty="0" smtClean="0"/>
                  <a:t>2011, Chen et al. 2014]</a:t>
                </a:r>
                <a:endParaRPr lang="en-US" b="1" dirty="0"/>
              </a:p>
              <a:p>
                <a:pPr lvl="1"/>
                <a:endParaRPr lang="en-US" dirty="0" smtClean="0"/>
              </a:p>
              <a:p>
                <a:pPr lvl="1"/>
                <a:endParaRPr lang="en-US" dirty="0" smtClean="0"/>
              </a:p>
              <a:p>
                <a:pPr lvl="1"/>
                <a:r>
                  <a:rPr lang="en-US" dirty="0" smtClean="0"/>
                  <a:t>Path-defense solution [Chen et al. in submission]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12</a:t>
            </a:fld>
            <a:endParaRPr lang="en-US"/>
          </a:p>
        </p:txBody>
      </p:sp>
    </p:spTree>
    <p:extLst>
      <p:ext uri="{BB962C8B-B14F-4D97-AF65-F5344CB8AC3E}">
        <p14:creationId xmlns:p14="http://schemas.microsoft.com/office/powerpoint/2010/main" val="158672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4D HJI 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454025"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en-US" b="0" i="1" smtClean="0">
                                  <a:latin typeface="Cambria Math"/>
                                </a:rPr>
                                <m:t>𝑥</m:t>
                              </m:r>
                            </m:e>
                          </m:acc>
                        </m:e>
                        <m:sub>
                          <m:r>
                            <a:rPr lang="en-US" b="0" i="1" smtClean="0">
                              <a:latin typeface="Cambria Math"/>
                            </a:rPr>
                            <m:t>𝐴</m:t>
                          </m:r>
                        </m:sub>
                      </m:sSub>
                      <m:r>
                        <a:rPr lang="en-US" b="0" i="1" smtClean="0">
                          <a:latin typeface="Cambria Math"/>
                        </a:rPr>
                        <m:t>=</m:t>
                      </m:r>
                      <m:sSub>
                        <m:sSubPr>
                          <m:ctrlPr>
                            <a:rPr lang="en-US" i="1" smtClean="0">
                              <a:latin typeface="Cambria Math"/>
                            </a:rPr>
                          </m:ctrlPr>
                        </m:sSubPr>
                        <m:e>
                          <m:r>
                            <a:rPr lang="en-US" b="0" i="1" smtClean="0">
                              <a:latin typeface="Cambria Math"/>
                            </a:rPr>
                            <m:t>𝑣</m:t>
                          </m:r>
                        </m:e>
                        <m:sub>
                          <m:r>
                            <a:rPr lang="en-US" b="0" i="1" smtClean="0">
                              <a:latin typeface="Cambria Math"/>
                            </a:rPr>
                            <m:t>𝐴</m:t>
                          </m:r>
                        </m:sub>
                      </m:sSub>
                      <m:r>
                        <a:rPr lang="en-US" b="0" i="1" smtClean="0">
                          <a:latin typeface="Cambria Math"/>
                        </a:rPr>
                        <m:t>𝑎</m:t>
                      </m:r>
                      <m:d>
                        <m:dPr>
                          <m:ctrlPr>
                            <a:rPr lang="en-US" i="1" smtClean="0">
                              <a:latin typeface="Cambria Math"/>
                            </a:rPr>
                          </m:ctrlPr>
                        </m:dPr>
                        <m:e>
                          <m:r>
                            <a:rPr lang="en-US" b="0" i="1" smtClean="0">
                              <a:latin typeface="Cambria Math"/>
                            </a:rPr>
                            <m:t>𝑡</m:t>
                          </m:r>
                        </m:e>
                      </m:d>
                    </m:oMath>
                  </m:oMathPara>
                </a14:m>
                <a:endParaRPr lang="en-US" dirty="0" smtClean="0"/>
              </a:p>
              <a:p>
                <a:pPr marL="454025"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acc>
                            <m:accPr>
                              <m:chr m:val="̇"/>
                              <m:ctrlPr>
                                <a:rPr lang="en-US" i="1" smtClean="0">
                                  <a:latin typeface="Cambria Math"/>
                                </a:rPr>
                              </m:ctrlPr>
                            </m:accPr>
                            <m:e>
                              <m:r>
                                <a:rPr lang="en-US" b="0" i="1" smtClean="0">
                                  <a:latin typeface="Cambria Math"/>
                                </a:rPr>
                                <m:t>𝑥</m:t>
                              </m:r>
                            </m:e>
                          </m:acc>
                        </m:e>
                        <m:sub>
                          <m:r>
                            <a:rPr lang="en-US" b="0" i="1" smtClean="0">
                              <a:latin typeface="Cambria Math"/>
                            </a:rPr>
                            <m:t>𝐷</m:t>
                          </m:r>
                        </m:sub>
                      </m:sSub>
                      <m:r>
                        <a:rPr lang="en-US" b="0" i="1" smtClean="0">
                          <a:latin typeface="Cambria Math"/>
                        </a:rPr>
                        <m:t>=</m:t>
                      </m:r>
                      <m:sSub>
                        <m:sSubPr>
                          <m:ctrlPr>
                            <a:rPr lang="en-US" i="1" smtClean="0">
                              <a:latin typeface="Cambria Math"/>
                            </a:rPr>
                          </m:ctrlPr>
                        </m:sSubPr>
                        <m:e>
                          <m:r>
                            <a:rPr lang="en-US" b="0" i="1" smtClean="0">
                              <a:latin typeface="Cambria Math"/>
                            </a:rPr>
                            <m:t>𝑣</m:t>
                          </m:r>
                        </m:e>
                        <m:sub>
                          <m:r>
                            <a:rPr lang="en-US" b="0" i="1" smtClean="0">
                              <a:latin typeface="Cambria Math"/>
                            </a:rPr>
                            <m:t>𝐷</m:t>
                          </m:r>
                        </m:sub>
                      </m:sSub>
                      <m:r>
                        <a:rPr lang="en-US" b="0" i="1" smtClean="0">
                          <a:latin typeface="Cambria Math"/>
                        </a:rPr>
                        <m:t>𝑑</m:t>
                      </m:r>
                      <m:d>
                        <m:dPr>
                          <m:ctrlPr>
                            <a:rPr lang="en-US" i="1" smtClean="0">
                              <a:latin typeface="Cambria Math"/>
                            </a:rPr>
                          </m:ctrlPr>
                        </m:dPr>
                        <m:e>
                          <m:r>
                            <a:rPr lang="en-US" b="0" i="1" smtClean="0">
                              <a:latin typeface="Cambria Math"/>
                            </a:rPr>
                            <m:t>𝑡</m:t>
                          </m:r>
                        </m:e>
                      </m:d>
                    </m:oMath>
                  </m:oMathPara>
                </a14:m>
                <a:endParaRPr lang="en-US" dirty="0" smtClean="0"/>
              </a:p>
              <a:p>
                <a:r>
                  <a:rPr lang="en-US" dirty="0" smtClean="0"/>
                  <a:t>Algorithm:</a:t>
                </a:r>
                <a:endParaRPr lang="en-US" dirty="0"/>
              </a:p>
              <a:p>
                <a:pPr marL="454025" lvl="1" indent="0">
                  <a:buNone/>
                </a:pPr>
                <a:r>
                  <a:rPr lang="en-US" dirty="0" smtClean="0"/>
                  <a:t>In a 4D state space,</a:t>
                </a:r>
              </a:p>
              <a:p>
                <a:pPr marL="911225" lvl="1" indent="-457200">
                  <a:buFont typeface="+mj-lt"/>
                  <a:buAutoNum type="arabicPeriod"/>
                </a:pPr>
                <a:r>
                  <a:rPr lang="en-US" dirty="0" smtClean="0"/>
                  <a:t>Define goal set for attacker</a:t>
                </a:r>
              </a:p>
              <a:p>
                <a:pPr marL="911225" lvl="1" indent="-457200">
                  <a:buFont typeface="+mj-lt"/>
                  <a:buAutoNum type="arabicPeriod"/>
                </a:pPr>
                <a:endParaRPr lang="en-US" dirty="0" smtClean="0"/>
              </a:p>
              <a:p>
                <a:pPr marL="911225" lvl="1" indent="-457200">
                  <a:buFont typeface="+mj-lt"/>
                  <a:buAutoNum type="arabicPeriod"/>
                </a:pPr>
                <a:r>
                  <a:rPr lang="en-US" dirty="0" smtClean="0"/>
                  <a:t>Define avoid set for attacker</a:t>
                </a:r>
              </a:p>
              <a:p>
                <a:pPr marL="911225" lvl="1" indent="-457200">
                  <a:buFont typeface="+mj-lt"/>
                  <a:buAutoNum type="arabicPeriod"/>
                </a:pPr>
                <a:endParaRPr lang="en-US" b="1" dirty="0" smtClean="0"/>
              </a:p>
              <a:p>
                <a:pPr marL="911225" lvl="1" indent="-457200">
                  <a:buFont typeface="+mj-lt"/>
                  <a:buAutoNum type="arabicPeriod"/>
                </a:pPr>
                <a:r>
                  <a:rPr lang="en-US" dirty="0" smtClean="0"/>
                  <a:t>Use level set toolbox</a:t>
                </a:r>
                <a:endParaRPr lang="en-US" b="1"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540F1F0-DFD0-43E9-B762-BAD634239193}" type="slidenum">
              <a:rPr lang="en-US" smtClean="0"/>
              <a:t>13</a:t>
            </a:fld>
            <a:endParaRPr lang="en-US"/>
          </a:p>
        </p:txBody>
      </p:sp>
    </p:spTree>
    <p:extLst>
      <p:ext uri="{BB962C8B-B14F-4D97-AF65-F5344CB8AC3E}">
        <p14:creationId xmlns:p14="http://schemas.microsoft.com/office/powerpoint/2010/main" val="1967240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sets</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lstStyle/>
              <a:p>
                <a:r>
                  <a:rPr lang="en-US" dirty="0" smtClean="0"/>
                  <a:t>Represent a set </a:t>
                </a:r>
                <a14:m>
                  <m:oMath xmlns:m="http://schemas.openxmlformats.org/officeDocument/2006/math">
                    <m:r>
                      <a:rPr lang="en-US" b="0" i="1" smtClean="0">
                        <a:latin typeface="Cambria Math"/>
                      </a:rPr>
                      <m:t>𝐺</m:t>
                    </m:r>
                  </m:oMath>
                </a14:m>
                <a:r>
                  <a:rPr lang="en-US" dirty="0" smtClean="0"/>
                  <a:t> using an implicit surface function </a:t>
                </a:r>
                <a14:m>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𝐺</m:t>
                        </m:r>
                      </m:sub>
                    </m:sSub>
                    <m:d>
                      <m:dPr>
                        <m:ctrlPr>
                          <a:rPr lang="en-US" i="1" smtClean="0">
                            <a:latin typeface="Cambria Math"/>
                          </a:rPr>
                        </m:ctrlPr>
                      </m:dPr>
                      <m:e>
                        <m:r>
                          <a:rPr lang="en-US" b="0" i="1" smtClean="0">
                            <a:latin typeface="Cambria Math"/>
                          </a:rPr>
                          <m:t>𝑥</m:t>
                        </m:r>
                      </m:e>
                    </m:d>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𝐺</m:t>
                          </m:r>
                        </m:sub>
                      </m:sSub>
                      <m:d>
                        <m:dPr>
                          <m:ctrlPr>
                            <a:rPr lang="en-US" i="1" smtClean="0">
                              <a:latin typeface="Cambria Math"/>
                            </a:rPr>
                          </m:ctrlPr>
                        </m:dPr>
                        <m:e>
                          <m:r>
                            <a:rPr lang="en-US" b="0" i="1" smtClean="0">
                              <a:latin typeface="Cambria Math"/>
                            </a:rPr>
                            <m:t>𝑥</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oMath>
                  </m:oMathPara>
                </a14:m>
                <a:endParaRPr lang="en-US" dirty="0" smtClean="0"/>
              </a:p>
              <a:p>
                <a:endParaRPr lang="en-US" dirty="0"/>
              </a:p>
              <a:p>
                <a:r>
                  <a:rPr lang="en-US" dirty="0" smtClean="0"/>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𝐺</m:t>
                          </m:r>
                        </m:sub>
                      </m:sSub>
                      <m:d>
                        <m:dPr>
                          <m:ctrlPr>
                            <a:rPr lang="en-US"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𝑦</m:t>
                          </m:r>
                        </m:e>
                      </m:d>
                      <m:r>
                        <a:rPr lang="en-US" b="0" i="1" smtClean="0">
                          <a:latin typeface="Cambria Math"/>
                        </a:rPr>
                        <m:t>=</m:t>
                      </m:r>
                      <m:sSup>
                        <m:sSupPr>
                          <m:ctrlPr>
                            <a:rPr lang="en-US" i="1" smtClean="0">
                              <a:latin typeface="Cambria Math"/>
                            </a:rPr>
                          </m:ctrlPr>
                        </m:sSupPr>
                        <m:e>
                          <m:r>
                            <a:rPr lang="en-US" b="0" i="1" smtClean="0">
                              <a:latin typeface="Cambria Math"/>
                            </a:rPr>
                            <m:t>𝑥</m:t>
                          </m:r>
                        </m:e>
                        <m:sup>
                          <m:r>
                            <a:rPr lang="en-US" b="0" i="1" smtClean="0">
                              <a:latin typeface="Cambria Math"/>
                            </a:rPr>
                            <m:t>2</m:t>
                          </m:r>
                        </m:sup>
                      </m:sSup>
                      <m:r>
                        <a:rPr lang="en-US" b="0" i="1" smtClean="0">
                          <a:latin typeface="Cambria Math"/>
                        </a:rPr>
                        <m:t>+</m:t>
                      </m:r>
                      <m:sSup>
                        <m:sSupPr>
                          <m:ctrlPr>
                            <a:rPr lang="en-US" i="1" smtClean="0">
                              <a:latin typeface="Cambria Math"/>
                            </a:rPr>
                          </m:ctrlPr>
                        </m:sSupPr>
                        <m:e>
                          <m:r>
                            <a:rPr lang="en-US" b="0" i="1" smtClean="0">
                              <a:latin typeface="Cambria Math"/>
                            </a:rPr>
                            <m:t>𝑦</m:t>
                          </m:r>
                        </m:e>
                        <m:sup>
                          <m:r>
                            <a:rPr lang="en-US" b="0" i="1" smtClean="0">
                              <a:latin typeface="Cambria Math"/>
                            </a:rPr>
                            <m:t>2</m:t>
                          </m:r>
                        </m:sup>
                      </m:sSup>
                      <m:r>
                        <a:rPr lang="en-US" b="0" i="1" smtClean="0">
                          <a:latin typeface="Cambria Math"/>
                        </a:rPr>
                        <m:t>−1</m:t>
                      </m:r>
                    </m:oMath>
                  </m:oMathPara>
                </a14:m>
                <a:endParaRPr lang="en-US" dirty="0" smtClean="0"/>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1">
                <a:blip r:embed="rId2"/>
                <a:stretch>
                  <a:fillRect l="-2933" t="-1617" r="-1733"/>
                </a:stretch>
              </a:blipFill>
            </p:spPr>
            <p:txBody>
              <a:bodyPr/>
              <a:lstStyle/>
              <a:p>
                <a:r>
                  <a:rPr lang="en-US">
                    <a:noFill/>
                  </a:rPr>
                  <a:t> </a:t>
                </a:r>
              </a:p>
            </p:txBody>
          </p:sp>
        </mc:Fallback>
      </mc:AlternateContent>
      <p:pic>
        <p:nvPicPr>
          <p:cNvPr id="5" name="Picture 3" descr="C:\Users\Mo\Dropbox\Game theory\multiplayer_reach_avoid_games\docs\slides\unit circl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099" t="19194" r="15331" b="3887"/>
          <a:stretch/>
        </p:blipFill>
        <p:spPr bwMode="auto">
          <a:xfrm>
            <a:off x="4800600" y="2362200"/>
            <a:ext cx="4347147"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F540F1F0-DFD0-43E9-B762-BAD634239193}" type="slidenum">
              <a:rPr lang="en-US" smtClean="0"/>
              <a:t>14</a:t>
            </a:fld>
            <a:endParaRPr lang="en-US"/>
          </a:p>
        </p:txBody>
      </p:sp>
    </p:spTree>
    <p:extLst>
      <p:ext uri="{BB962C8B-B14F-4D97-AF65-F5344CB8AC3E}">
        <p14:creationId xmlns:p14="http://schemas.microsoft.com/office/powerpoint/2010/main" val="2792544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smtClean="0"/>
                  <a:t>Goal set: </a:t>
                </a:r>
                <a14:m>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𝑅</m:t>
                        </m:r>
                      </m:sub>
                    </m:sSub>
                  </m:oMath>
                </a14:m>
                <a:endParaRPr lang="en-US" dirty="0" smtClean="0"/>
              </a:p>
              <a:p>
                <a:pPr lvl="1"/>
                <a:r>
                  <a:rPr lang="en-US" dirty="0" smtClean="0"/>
                  <a:t>Attacker wins if she reaches the target or if the defender gets stuck at an obstacle</a:t>
                </a:r>
              </a:p>
              <a:p>
                <a:pPr marL="454025"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𝑅</m:t>
                      </m:r>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r>
                            <a:rPr lang="en-US" b="0" i="1" smtClean="0">
                              <a:latin typeface="Cambria Math"/>
                            </a:rPr>
                            <m:t>𝒯</m:t>
                          </m:r>
                        </m:e>
                      </m:d>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𝐷</m:t>
                              </m:r>
                            </m:sub>
                          </m:sSub>
                          <m:r>
                            <a:rPr lang="en-US" b="0" i="1" smtClean="0">
                              <a:latin typeface="Cambria Math"/>
                            </a:rPr>
                            <m:t>∈</m:t>
                          </m:r>
                          <m:sSub>
                            <m:sSubPr>
                              <m:ctrlPr>
                                <a:rPr lang="en-US" i="1" smtClean="0">
                                  <a:latin typeface="Cambria Math"/>
                                </a:rPr>
                              </m:ctrlPr>
                            </m:sSubPr>
                            <m:e>
                              <m:r>
                                <m:rPr>
                                  <m:sty m:val="p"/>
                                </m:rPr>
                                <a:rPr lang="en-US" b="0" i="0" smtClean="0">
                                  <a:latin typeface="Cambria Math"/>
                                </a:rPr>
                                <m:t>Ω</m:t>
                              </m:r>
                            </m:e>
                            <m:sub>
                              <m:r>
                                <m:rPr>
                                  <m:sty m:val="p"/>
                                </m:rPr>
                                <a:rPr lang="en-US" b="0" i="0" smtClean="0">
                                  <a:latin typeface="Cambria Math"/>
                                </a:rPr>
                                <m:t>obs</m:t>
                              </m:r>
                            </m:sub>
                          </m:sSub>
                        </m:e>
                      </m:d>
                    </m:oMath>
                  </m:oMathPara>
                </a14:m>
                <a:endParaRPr lang="en-US" dirty="0" smtClean="0"/>
              </a:p>
              <a:p>
                <a:pPr marL="454025" lvl="1" indent="0">
                  <a:buNone/>
                </a:pPr>
                <a:endParaRPr lang="en-US" dirty="0" smtClean="0"/>
              </a:p>
              <a:p>
                <a:pPr marL="457200" indent="-457200">
                  <a:buFont typeface="+mj-lt"/>
                  <a:buAutoNum type="arabicPeriod"/>
                </a:pPr>
                <a:r>
                  <a:rPr lang="en-US" dirty="0" smtClean="0">
                    <a:solidFill>
                      <a:schemeClr val="bg1"/>
                    </a:solidFill>
                  </a:rPr>
                  <a:t>Avoid set: </a:t>
                </a:r>
                <a14:m>
                  <m:oMath xmlns:m="http://schemas.openxmlformats.org/officeDocument/2006/math">
                    <m:sSub>
                      <m:sSubPr>
                        <m:ctrlPr>
                          <a:rPr lang="en-US" i="1" smtClean="0">
                            <a:solidFill>
                              <a:schemeClr val="bg1"/>
                            </a:solidFill>
                            <a:latin typeface="Cambria Math"/>
                          </a:rPr>
                        </m:ctrlPr>
                      </m:sSubPr>
                      <m:e>
                        <m:r>
                          <a:rPr lang="en-US" b="0" i="1" smtClean="0">
                            <a:solidFill>
                              <a:schemeClr val="bg1"/>
                            </a:solidFill>
                            <a:latin typeface="Cambria Math"/>
                          </a:rPr>
                          <m:t>𝜙</m:t>
                        </m:r>
                      </m:e>
                      <m:sub>
                        <m:r>
                          <a:rPr lang="en-US" b="0" i="1" smtClean="0">
                            <a:solidFill>
                              <a:schemeClr val="bg1"/>
                            </a:solidFill>
                            <a:latin typeface="Cambria Math"/>
                          </a:rPr>
                          <m:t>𝐴</m:t>
                        </m:r>
                      </m:sub>
                    </m:sSub>
                  </m:oMath>
                </a14:m>
                <a:endParaRPr lang="en-US" dirty="0" smtClean="0">
                  <a:solidFill>
                    <a:schemeClr val="bg1"/>
                  </a:solidFill>
                </a:endParaRPr>
              </a:p>
              <a:p>
                <a:pPr lvl="1"/>
                <a:r>
                  <a:rPr lang="en-US" dirty="0" smtClean="0">
                    <a:solidFill>
                      <a:schemeClr val="bg1"/>
                    </a:solidFill>
                  </a:rPr>
                  <a:t>Attacker loses if she gets captured or gets stuck at an obstacle</a:t>
                </a:r>
              </a:p>
              <a:p>
                <a:pPr marL="454025" lvl="1"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𝐴</m:t>
                      </m:r>
                      <m:r>
                        <a:rPr lang="en-US" b="0" i="1" smtClean="0">
                          <a:solidFill>
                            <a:schemeClr val="bg1"/>
                          </a:solidFill>
                          <a:latin typeface="Cambria Math"/>
                        </a:rPr>
                        <m:t>=</m:t>
                      </m:r>
                      <m:d>
                        <m:dPr>
                          <m:begChr m:val="{"/>
                          <m:endChr m:val="}"/>
                          <m:ctrlPr>
                            <a:rPr lang="en-US" i="1" smtClean="0">
                              <a:solidFill>
                                <a:schemeClr val="bg1"/>
                              </a:solidFill>
                              <a:latin typeface="Cambria Math"/>
                            </a:rPr>
                          </m:ctrlPr>
                        </m:dPr>
                        <m:e>
                          <m:r>
                            <a:rPr lang="en-US" b="0" i="1" smtClean="0">
                              <a:solidFill>
                                <a:schemeClr val="bg1"/>
                              </a:solidFill>
                              <a:latin typeface="Cambria Math"/>
                            </a:rPr>
                            <m:t>𝑥</m:t>
                          </m:r>
                          <m:r>
                            <a:rPr lang="en-US" b="0" i="1" smtClean="0">
                              <a:solidFill>
                                <a:schemeClr val="bg1"/>
                              </a:solidFill>
                              <a:latin typeface="Cambria Math"/>
                            </a:rPr>
                            <m:t>∈</m:t>
                          </m:r>
                          <m:sSup>
                            <m:sSupPr>
                              <m:ctrlPr>
                                <a:rPr lang="en-US" i="1" smtClean="0">
                                  <a:solidFill>
                                    <a:schemeClr val="bg1"/>
                                  </a:solidFill>
                                  <a:latin typeface="Cambria Math"/>
                                </a:rPr>
                              </m:ctrlPr>
                            </m:sSupPr>
                            <m:e>
                              <m:r>
                                <a:rPr lang="en-US" b="0" i="1" smtClean="0">
                                  <a:solidFill>
                                    <a:schemeClr val="bg1"/>
                                  </a:solidFill>
                                  <a:latin typeface="Cambria Math"/>
                                </a:rPr>
                                <m:t>ℝ</m:t>
                              </m:r>
                            </m:e>
                            <m:sup>
                              <m:r>
                                <a:rPr lang="en-US" b="0" i="1" smtClean="0">
                                  <a:solidFill>
                                    <a:schemeClr val="bg1"/>
                                  </a:solidFill>
                                  <a:latin typeface="Cambria Math"/>
                                </a:rPr>
                                <m:t>4</m:t>
                              </m:r>
                            </m:sup>
                          </m:sSup>
                          <m:r>
                            <a:rPr lang="en-US" b="0" i="1" smtClean="0">
                              <a:solidFill>
                                <a:schemeClr val="bg1"/>
                              </a:solidFill>
                              <a:latin typeface="Cambria Math"/>
                            </a:rPr>
                            <m:t>:</m:t>
                          </m:r>
                          <m:sSub>
                            <m:sSubPr>
                              <m:ctrlPr>
                                <a:rPr lang="en-US" i="1" smtClean="0">
                                  <a:solidFill>
                                    <a:schemeClr val="bg1"/>
                                  </a:solidFill>
                                  <a:latin typeface="Cambria Math"/>
                                </a:rPr>
                              </m:ctrlPr>
                            </m:sSubPr>
                            <m:e>
                              <m:d>
                                <m:dPr>
                                  <m:begChr m:val="‖"/>
                                  <m:endChr m:val="‖"/>
                                  <m:ctrlPr>
                                    <a:rPr lang="en-US" i="1" smtClean="0">
                                      <a:solidFill>
                                        <a:schemeClr val="bg1"/>
                                      </a:solidFill>
                                      <a:latin typeface="Cambria Math"/>
                                    </a:rPr>
                                  </m:ctrlPr>
                                </m:dPr>
                                <m:e>
                                  <m:sSub>
                                    <m:sSubPr>
                                      <m:ctrlPr>
                                        <a:rPr lang="en-US" i="1" smtClean="0">
                                          <a:solidFill>
                                            <a:schemeClr val="bg1"/>
                                          </a:solidFill>
                                          <a:latin typeface="Cambria Math"/>
                                        </a:rPr>
                                      </m:ctrlPr>
                                    </m:sSubPr>
                                    <m:e>
                                      <m:r>
                                        <a:rPr lang="en-US" b="0" i="1" smtClean="0">
                                          <a:solidFill>
                                            <a:schemeClr val="bg1"/>
                                          </a:solidFill>
                                          <a:latin typeface="Cambria Math"/>
                                        </a:rPr>
                                        <m:t>𝑥</m:t>
                                      </m:r>
                                    </m:e>
                                    <m:sub>
                                      <m:r>
                                        <a:rPr lang="en-US" b="0" i="1" smtClean="0">
                                          <a:solidFill>
                                            <a:schemeClr val="bg1"/>
                                          </a:solidFill>
                                          <a:latin typeface="Cambria Math"/>
                                        </a:rPr>
                                        <m:t>𝐴</m:t>
                                      </m:r>
                                    </m:sub>
                                  </m:sSub>
                                  <m:r>
                                    <a:rPr lang="en-US" b="0" i="1" smtClean="0">
                                      <a:solidFill>
                                        <a:schemeClr val="bg1"/>
                                      </a:solidFill>
                                      <a:latin typeface="Cambria Math"/>
                                    </a:rPr>
                                    <m:t>−</m:t>
                                  </m:r>
                                  <m:sSub>
                                    <m:sSubPr>
                                      <m:ctrlPr>
                                        <a:rPr lang="en-US" i="1" smtClean="0">
                                          <a:solidFill>
                                            <a:schemeClr val="bg1"/>
                                          </a:solidFill>
                                          <a:latin typeface="Cambria Math"/>
                                        </a:rPr>
                                      </m:ctrlPr>
                                    </m:sSubPr>
                                    <m:e>
                                      <m:r>
                                        <a:rPr lang="en-US" b="0" i="1" smtClean="0">
                                          <a:solidFill>
                                            <a:schemeClr val="bg1"/>
                                          </a:solidFill>
                                          <a:latin typeface="Cambria Math"/>
                                        </a:rPr>
                                        <m:t>𝑥</m:t>
                                      </m:r>
                                    </m:e>
                                    <m:sub>
                                      <m:r>
                                        <a:rPr lang="en-US" b="0" i="1" smtClean="0">
                                          <a:solidFill>
                                            <a:schemeClr val="bg1"/>
                                          </a:solidFill>
                                          <a:latin typeface="Cambria Math"/>
                                        </a:rPr>
                                        <m:t>𝐷</m:t>
                                      </m:r>
                                    </m:sub>
                                  </m:sSub>
                                </m:e>
                              </m:d>
                            </m:e>
                            <m:sub>
                              <m:r>
                                <a:rPr lang="en-US" b="0" i="1" smtClean="0">
                                  <a:solidFill>
                                    <a:schemeClr val="bg1"/>
                                  </a:solidFill>
                                  <a:latin typeface="Cambria Math"/>
                                </a:rPr>
                                <m:t>2</m:t>
                              </m:r>
                            </m:sub>
                          </m:sSub>
                          <m:r>
                            <a:rPr lang="en-US" b="0" i="1" smtClean="0">
                              <a:solidFill>
                                <a:schemeClr val="bg1"/>
                              </a:solidFill>
                              <a:latin typeface="Cambria Math"/>
                            </a:rPr>
                            <m:t>≤</m:t>
                          </m:r>
                          <m:sSub>
                            <m:sSubPr>
                              <m:ctrlPr>
                                <a:rPr lang="en-US" i="1" smtClean="0">
                                  <a:solidFill>
                                    <a:schemeClr val="bg1"/>
                                  </a:solidFill>
                                  <a:latin typeface="Cambria Math"/>
                                </a:rPr>
                              </m:ctrlPr>
                            </m:sSubPr>
                            <m:e>
                              <m:r>
                                <a:rPr lang="en-US" b="0" i="1" smtClean="0">
                                  <a:solidFill>
                                    <a:schemeClr val="bg1"/>
                                  </a:solidFill>
                                  <a:latin typeface="Cambria Math"/>
                                </a:rPr>
                                <m:t>𝑅</m:t>
                              </m:r>
                            </m:e>
                            <m:sub>
                              <m:r>
                                <a:rPr lang="en-US" b="0" i="1" smtClean="0">
                                  <a:solidFill>
                                    <a:schemeClr val="bg1"/>
                                  </a:solidFill>
                                  <a:latin typeface="Cambria Math"/>
                                </a:rPr>
                                <m:t>𝐶</m:t>
                              </m:r>
                            </m:sub>
                          </m:sSub>
                        </m:e>
                      </m:d>
                      <m:r>
                        <a:rPr lang="en-US" b="0" i="1" smtClean="0">
                          <a:solidFill>
                            <a:schemeClr val="bg1"/>
                          </a:solidFill>
                          <a:latin typeface="Cambria Math"/>
                        </a:rPr>
                        <m:t>∪</m:t>
                      </m:r>
                      <m:d>
                        <m:dPr>
                          <m:begChr m:val="{"/>
                          <m:endChr m:val="}"/>
                          <m:ctrlPr>
                            <a:rPr lang="en-US" i="1" smtClean="0">
                              <a:solidFill>
                                <a:schemeClr val="bg1"/>
                              </a:solidFill>
                              <a:latin typeface="Cambria Math"/>
                            </a:rPr>
                          </m:ctrlPr>
                        </m:dPr>
                        <m:e>
                          <m:r>
                            <a:rPr lang="en-US" b="0" i="1" smtClean="0">
                              <a:solidFill>
                                <a:schemeClr val="bg1"/>
                              </a:solidFill>
                              <a:latin typeface="Cambria Math"/>
                            </a:rPr>
                            <m:t>𝑥</m:t>
                          </m:r>
                          <m:r>
                            <a:rPr lang="en-US" b="0" i="1" smtClean="0">
                              <a:solidFill>
                                <a:schemeClr val="bg1"/>
                              </a:solidFill>
                              <a:latin typeface="Cambria Math"/>
                            </a:rPr>
                            <m:t>∈</m:t>
                          </m:r>
                          <m:sSup>
                            <m:sSupPr>
                              <m:ctrlPr>
                                <a:rPr lang="en-US" i="1" smtClean="0">
                                  <a:solidFill>
                                    <a:schemeClr val="bg1"/>
                                  </a:solidFill>
                                  <a:latin typeface="Cambria Math"/>
                                </a:rPr>
                              </m:ctrlPr>
                            </m:sSupPr>
                            <m:e>
                              <m:r>
                                <a:rPr lang="en-US" b="0" i="1" smtClean="0">
                                  <a:solidFill>
                                    <a:schemeClr val="bg1"/>
                                  </a:solidFill>
                                  <a:latin typeface="Cambria Math"/>
                                </a:rPr>
                                <m:t>ℝ</m:t>
                              </m:r>
                            </m:e>
                            <m:sup>
                              <m:r>
                                <a:rPr lang="en-US" b="0" i="1" smtClean="0">
                                  <a:solidFill>
                                    <a:schemeClr val="bg1"/>
                                  </a:solidFill>
                                  <a:latin typeface="Cambria Math"/>
                                </a:rPr>
                                <m:t>4</m:t>
                              </m:r>
                            </m:sup>
                          </m:sSup>
                          <m:r>
                            <a:rPr lang="en-US" b="0" i="1" smtClean="0">
                              <a:solidFill>
                                <a:schemeClr val="bg1"/>
                              </a:solidFill>
                              <a:latin typeface="Cambria Math"/>
                            </a:rPr>
                            <m:t>:</m:t>
                          </m:r>
                          <m:sSub>
                            <m:sSubPr>
                              <m:ctrlPr>
                                <a:rPr lang="en-US" i="1" smtClean="0">
                                  <a:solidFill>
                                    <a:schemeClr val="bg1"/>
                                  </a:solidFill>
                                  <a:latin typeface="Cambria Math"/>
                                </a:rPr>
                              </m:ctrlPr>
                            </m:sSubPr>
                            <m:e>
                              <m:r>
                                <a:rPr lang="en-US" b="0" i="1" smtClean="0">
                                  <a:solidFill>
                                    <a:schemeClr val="bg1"/>
                                  </a:solidFill>
                                  <a:latin typeface="Cambria Math"/>
                                </a:rPr>
                                <m:t>𝑥</m:t>
                              </m:r>
                            </m:e>
                            <m:sub>
                              <m:r>
                                <a:rPr lang="en-US" b="0" i="1" smtClean="0">
                                  <a:solidFill>
                                    <a:schemeClr val="bg1"/>
                                  </a:solidFill>
                                  <a:latin typeface="Cambria Math"/>
                                </a:rPr>
                                <m:t>𝐴</m:t>
                              </m:r>
                            </m:sub>
                          </m:sSub>
                          <m:r>
                            <a:rPr lang="en-US" b="0" i="1" smtClean="0">
                              <a:solidFill>
                                <a:schemeClr val="bg1"/>
                              </a:solidFill>
                              <a:latin typeface="Cambria Math"/>
                            </a:rPr>
                            <m:t>∈</m:t>
                          </m:r>
                          <m:sSub>
                            <m:sSubPr>
                              <m:ctrlPr>
                                <a:rPr lang="en-US" i="1" smtClean="0">
                                  <a:solidFill>
                                    <a:schemeClr val="bg1"/>
                                  </a:solidFill>
                                  <a:latin typeface="Cambria Math"/>
                                </a:rPr>
                              </m:ctrlPr>
                            </m:sSubPr>
                            <m:e>
                              <m:r>
                                <m:rPr>
                                  <m:sty m:val="p"/>
                                </m:rPr>
                                <a:rPr lang="en-US" b="0" i="0" smtClean="0">
                                  <a:solidFill>
                                    <a:schemeClr val="bg1"/>
                                  </a:solidFill>
                                  <a:latin typeface="Cambria Math"/>
                                </a:rPr>
                                <m:t>Ω</m:t>
                              </m:r>
                            </m:e>
                            <m:sub>
                              <m:r>
                                <m:rPr>
                                  <m:sty m:val="p"/>
                                </m:rPr>
                                <a:rPr lang="en-US" b="0" i="0" smtClean="0">
                                  <a:solidFill>
                                    <a:schemeClr val="bg1"/>
                                  </a:solidFill>
                                  <a:latin typeface="Cambria Math"/>
                                </a:rPr>
                                <m:t>obs</m:t>
                              </m:r>
                            </m:sub>
                          </m:sSub>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t="-2965" r="-963"/>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Defining sets</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15</a:t>
            </a:fld>
            <a:endParaRPr lang="en-US"/>
          </a:p>
        </p:txBody>
      </p:sp>
    </p:spTree>
    <p:extLst>
      <p:ext uri="{BB962C8B-B14F-4D97-AF65-F5344CB8AC3E}">
        <p14:creationId xmlns:p14="http://schemas.microsoft.com/office/powerpoint/2010/main" val="40348720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smtClean="0"/>
                  <a:t>Goal set: </a:t>
                </a:r>
                <a14:m>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𝑅</m:t>
                        </m:r>
                      </m:sub>
                    </m:sSub>
                  </m:oMath>
                </a14:m>
                <a:endParaRPr lang="en-US" dirty="0" smtClean="0"/>
              </a:p>
              <a:p>
                <a:pPr lvl="1"/>
                <a:r>
                  <a:rPr lang="en-US" dirty="0" smtClean="0"/>
                  <a:t>Attacker wins if she reaches the target or if the defender gets stuck at an obstacle</a:t>
                </a:r>
              </a:p>
              <a:p>
                <a:pPr marL="454025"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𝑅</m:t>
                      </m:r>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r>
                            <a:rPr lang="en-US" b="0" i="1" smtClean="0">
                              <a:latin typeface="Cambria Math"/>
                            </a:rPr>
                            <m:t>𝒯</m:t>
                          </m:r>
                        </m:e>
                      </m:d>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𝐷</m:t>
                              </m:r>
                            </m:sub>
                          </m:sSub>
                          <m:r>
                            <a:rPr lang="en-US" b="0" i="1" smtClean="0">
                              <a:latin typeface="Cambria Math"/>
                            </a:rPr>
                            <m:t>∈</m:t>
                          </m:r>
                          <m:sSub>
                            <m:sSubPr>
                              <m:ctrlPr>
                                <a:rPr lang="en-US" i="1" smtClean="0">
                                  <a:latin typeface="Cambria Math"/>
                                </a:rPr>
                              </m:ctrlPr>
                            </m:sSubPr>
                            <m:e>
                              <m:r>
                                <m:rPr>
                                  <m:sty m:val="p"/>
                                </m:rPr>
                                <a:rPr lang="en-US" b="0" i="0" smtClean="0">
                                  <a:latin typeface="Cambria Math"/>
                                </a:rPr>
                                <m:t>Ω</m:t>
                              </m:r>
                            </m:e>
                            <m:sub>
                              <m:r>
                                <m:rPr>
                                  <m:sty m:val="p"/>
                                </m:rPr>
                                <a:rPr lang="en-US" b="0" i="0" smtClean="0">
                                  <a:latin typeface="Cambria Math"/>
                                </a:rPr>
                                <m:t>obs</m:t>
                              </m:r>
                            </m:sub>
                          </m:sSub>
                        </m:e>
                      </m:d>
                    </m:oMath>
                  </m:oMathPara>
                </a14:m>
                <a:endParaRPr lang="en-US" dirty="0" smtClean="0"/>
              </a:p>
              <a:p>
                <a:pPr marL="454025" lvl="1" indent="0">
                  <a:buNone/>
                </a:pPr>
                <a:endParaRPr lang="en-US" dirty="0" smtClean="0"/>
              </a:p>
              <a:p>
                <a:pPr marL="457200" indent="-457200">
                  <a:buFont typeface="+mj-lt"/>
                  <a:buAutoNum type="arabicPeriod"/>
                </a:pPr>
                <a:r>
                  <a:rPr lang="en-US" dirty="0" smtClean="0"/>
                  <a:t>Avoid set: </a:t>
                </a:r>
                <a14:m>
                  <m:oMath xmlns:m="http://schemas.openxmlformats.org/officeDocument/2006/math">
                    <m:sSub>
                      <m:sSubPr>
                        <m:ctrlPr>
                          <a:rPr lang="en-US" i="1" smtClean="0">
                            <a:latin typeface="Cambria Math"/>
                          </a:rPr>
                        </m:ctrlPr>
                      </m:sSubPr>
                      <m:e>
                        <m:r>
                          <a:rPr lang="en-US" b="0" i="1" smtClean="0">
                            <a:latin typeface="Cambria Math"/>
                          </a:rPr>
                          <m:t>𝜙</m:t>
                        </m:r>
                      </m:e>
                      <m:sub>
                        <m:r>
                          <a:rPr lang="en-US" b="0" i="1" smtClean="0">
                            <a:latin typeface="Cambria Math"/>
                          </a:rPr>
                          <m:t>𝐴</m:t>
                        </m:r>
                      </m:sub>
                    </m:sSub>
                  </m:oMath>
                </a14:m>
                <a:endParaRPr lang="en-US" dirty="0" smtClean="0"/>
              </a:p>
              <a:p>
                <a:pPr lvl="1"/>
                <a:r>
                  <a:rPr lang="en-US" dirty="0" smtClean="0"/>
                  <a:t>Attacker loses if she gets captured or gets stuck at an obstacle</a:t>
                </a:r>
              </a:p>
              <a:p>
                <a:pPr marL="454025"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d>
                                <m:dPr>
                                  <m:begChr m:val="‖"/>
                                  <m:endChr m:val="‖"/>
                                  <m:ctrlPr>
                                    <a:rPr lang="en-US" i="1" smtClean="0">
                                      <a:latin typeface="Cambria Math"/>
                                    </a:rPr>
                                  </m:ctrlPr>
                                </m:dPr>
                                <m:e>
                                  <m:sSub>
                                    <m:sSubPr>
                                      <m:ctrlPr>
                                        <a:rPr lang="en-US"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𝐷</m:t>
                                      </m:r>
                                    </m:sub>
                                  </m:sSub>
                                </m:e>
                              </m:d>
                            </m:e>
                            <m:sub>
                              <m:r>
                                <a:rPr lang="en-US" b="0" i="1" smtClean="0">
                                  <a:latin typeface="Cambria Math"/>
                                </a:rPr>
                                <m:t>2</m:t>
                              </m:r>
                            </m:sub>
                          </m:sSub>
                          <m:r>
                            <a:rPr lang="en-US" b="0" i="1" smtClean="0">
                              <a:latin typeface="Cambria Math"/>
                            </a:rPr>
                            <m:t>≤</m:t>
                          </m:r>
                          <m:sSub>
                            <m:sSubPr>
                              <m:ctrlPr>
                                <a:rPr lang="en-US" i="1" smtClean="0">
                                  <a:latin typeface="Cambria Math"/>
                                </a:rPr>
                              </m:ctrlPr>
                            </m:sSubPr>
                            <m:e>
                              <m:r>
                                <a:rPr lang="en-US" b="0" i="1" smtClean="0">
                                  <a:latin typeface="Cambria Math"/>
                                </a:rPr>
                                <m:t>𝑅</m:t>
                              </m:r>
                            </m:e>
                            <m:sub>
                              <m:r>
                                <a:rPr lang="en-US" b="0" i="1" smtClean="0">
                                  <a:latin typeface="Cambria Math"/>
                                </a:rPr>
                                <m:t>𝐶</m:t>
                              </m:r>
                            </m:sub>
                          </m:sSub>
                        </m:e>
                      </m:d>
                      <m:r>
                        <a:rPr lang="en-US" b="0" i="1" smtClean="0">
                          <a:latin typeface="Cambria Math"/>
                        </a:rPr>
                        <m:t>∪</m:t>
                      </m:r>
                      <m:d>
                        <m:dPr>
                          <m:begChr m:val="{"/>
                          <m:endChr m:val="}"/>
                          <m:ctrlPr>
                            <a:rPr lang="en-US" i="1" smtClean="0">
                              <a:latin typeface="Cambria Math"/>
                            </a:rPr>
                          </m:ctrlPr>
                        </m:dPr>
                        <m:e>
                          <m:r>
                            <a:rPr lang="en-US" b="0" i="1" smtClean="0">
                              <a:latin typeface="Cambria Math"/>
                            </a:rPr>
                            <m:t>𝑥</m:t>
                          </m:r>
                          <m:r>
                            <a:rPr lang="en-US" b="0" i="1"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4</m:t>
                              </m:r>
                            </m:sup>
                          </m:sSup>
                          <m:r>
                            <a:rPr lang="en-US" b="0" i="1" smtClean="0">
                              <a:latin typeface="Cambria Math"/>
                            </a:rPr>
                            <m:t>:</m:t>
                          </m:r>
                          <m:sSub>
                            <m:sSubPr>
                              <m:ctrlPr>
                                <a:rPr lang="en-US"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i="1" smtClean="0">
                                  <a:latin typeface="Cambria Math"/>
                                </a:rPr>
                              </m:ctrlPr>
                            </m:sSubPr>
                            <m:e>
                              <m:r>
                                <m:rPr>
                                  <m:sty m:val="p"/>
                                </m:rPr>
                                <a:rPr lang="en-US" b="0" i="0" smtClean="0">
                                  <a:latin typeface="Cambria Math"/>
                                </a:rPr>
                                <m:t>Ω</m:t>
                              </m:r>
                            </m:e>
                            <m:sub>
                              <m:r>
                                <m:rPr>
                                  <m:sty m:val="p"/>
                                </m:rPr>
                                <a:rPr lang="en-US" b="0" i="0" smtClean="0">
                                  <a:latin typeface="Cambria Math"/>
                                </a:rPr>
                                <m:t>obs</m:t>
                              </m:r>
                            </m:sub>
                          </m:sSub>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t="-2965" r="-963"/>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Defining sets</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16</a:t>
            </a:fld>
            <a:endParaRPr lang="en-US"/>
          </a:p>
        </p:txBody>
      </p:sp>
    </p:spTree>
    <p:extLst>
      <p:ext uri="{BB962C8B-B14F-4D97-AF65-F5344CB8AC3E}">
        <p14:creationId xmlns:p14="http://schemas.microsoft.com/office/powerpoint/2010/main" val="2791427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marL="457200" indent="-457200">
                  <a:buFont typeface="+mj-lt"/>
                  <a:buAutoNum type="arabicPeriod" startAt="3"/>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a:rPr>
                          </m:ctrlPr>
                        </m:dPr>
                        <m:e>
                          <m:r>
                            <a:rPr lang="en-US" b="0" i="1" smtClean="0">
                              <a:latin typeface="Cambria Math"/>
                            </a:rPr>
                            <m:t>0,</m:t>
                          </m:r>
                          <m:r>
                            <a:rPr lang="en-US" b="0" i="1" smtClean="0">
                              <a:latin typeface="Cambria Math"/>
                            </a:rPr>
                            <m:t>𝐻</m:t>
                          </m:r>
                          <m:d>
                            <m:dPr>
                              <m:ctrlPr>
                                <a:rPr lang="en-US" i="1" smtClean="0">
                                  <a:latin typeface="Cambria Math"/>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m:rPr>
                          <m:sty m:val="p"/>
                        </m:rPr>
                        <a:rPr lang="en-US" b="0" i="0" smtClean="0">
                          <a:latin typeface="Cambria Math"/>
                        </a:rPr>
                        <m:t>Φ</m:t>
                      </m:r>
                      <m:d>
                        <m:dPr>
                          <m:ctrlPr>
                            <a:rPr lang="en-US" i="1" smtClean="0">
                              <a:latin typeface="Cambria Math"/>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a:rPr>
                          </m:ctrlPr>
                        </m:sSubPr>
                        <m:e>
                          <m:r>
                            <a:rPr lang="en-US" b="0" i="1" smtClean="0">
                              <a:latin typeface="Cambria Math"/>
                            </a:rPr>
                            <m:t>𝜙</m:t>
                          </m:r>
                        </m:e>
                        <m:sub>
                          <m:r>
                            <a:rPr lang="en-US" b="0" i="1" smtClean="0">
                              <a:latin typeface="Cambria Math"/>
                            </a:rPr>
                            <m:t>𝑅</m:t>
                          </m:r>
                        </m:sub>
                      </m:sSub>
                      <m:d>
                        <m:dPr>
                          <m:ctrlPr>
                            <a:rPr lang="en-US" i="1" smtClean="0">
                              <a:latin typeface="Cambria Math"/>
                            </a:rPr>
                          </m:ctrlPr>
                        </m:dPr>
                        <m:e>
                          <m:r>
                            <a:rPr lang="en-US" b="0" i="1" smtClean="0">
                              <a:latin typeface="Cambria Math"/>
                            </a:rPr>
                            <m:t>𝑥</m:t>
                          </m:r>
                        </m:e>
                      </m:d>
                    </m:oMath>
                  </m:oMathPara>
                </a14:m>
                <a:endParaRPr lang="en-US" dirty="0" smtClean="0"/>
              </a:p>
              <a:p>
                <a:pPr marL="0" indent="0">
                  <a:buNone/>
                </a:pPr>
                <a:r>
                  <a:rPr lang="en-US" dirty="0" smtClean="0"/>
                  <a:t>subject to</a:t>
                </a:r>
                <a14:m>
                  <m:oMath xmlns:m="http://schemas.openxmlformats.org/officeDocument/2006/math">
                    <m:r>
                      <a:rPr lang="en-US" b="0" i="0" smtClean="0">
                        <a:latin typeface="Cambria Math"/>
                      </a:rPr>
                      <m:t> </m:t>
                    </m:r>
                  </m:oMath>
                </a14:m>
                <a:endParaRPr lang="en-US" i="0"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𝑡</m:t>
                          </m:r>
                        </m:e>
                      </m:d>
                      <m:r>
                        <a:rPr lang="en-US" b="0" i="0" smtClean="0">
                          <a:latin typeface="Cambria Math"/>
                        </a:rPr>
                        <m:t>≥−</m:t>
                      </m:r>
                      <m:sSub>
                        <m:sSubPr>
                          <m:ctrlPr>
                            <a:rPr lang="en-US" i="1" smtClean="0">
                              <a:latin typeface="Cambria Math"/>
                            </a:rPr>
                          </m:ctrlPr>
                        </m:sSubPr>
                        <m:e>
                          <m:r>
                            <a:rPr lang="en-US" b="0" i="1" smtClean="0">
                              <a:latin typeface="Cambria Math"/>
                            </a:rPr>
                            <m:t>𝜙</m:t>
                          </m:r>
                        </m:e>
                        <m:sub>
                          <m:r>
                            <a:rPr lang="en-US" b="0" i="1" smtClean="0">
                              <a:latin typeface="Cambria Math"/>
                            </a:rPr>
                            <m:t>𝐴</m:t>
                          </m:r>
                        </m:sub>
                      </m:sSub>
                      <m:d>
                        <m:dPr>
                          <m:ctrlPr>
                            <a:rPr lang="en-US" i="1" smtClean="0">
                              <a:latin typeface="Cambria Math"/>
                            </a:rPr>
                          </m:ctrlPr>
                        </m:dPr>
                        <m:e>
                          <m:r>
                            <a:rPr lang="en-US" b="0" i="1" smtClean="0">
                              <a:latin typeface="Cambria Math"/>
                            </a:rPr>
                            <m:t>𝑥</m:t>
                          </m:r>
                        </m:e>
                      </m:d>
                    </m:oMath>
                  </m:oMathPara>
                </a14:m>
                <a:endParaRPr lang="en-US" dirty="0" smtClean="0"/>
              </a:p>
              <a:p>
                <a:pPr marL="0" indent="0">
                  <a:buNone/>
                </a:pPr>
                <a:r>
                  <a:rPr lang="en-US" dirty="0" smtClean="0">
                    <a:solidFill>
                      <a:schemeClr val="bg1"/>
                    </a:solidFill>
                  </a:rPr>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a:rPr>
                        <m:t>𝐻</m:t>
                      </m:r>
                      <m:d>
                        <m:dPr>
                          <m:ctrlPr>
                            <a:rPr lang="en-US" i="1" smtClean="0">
                              <a:solidFill>
                                <a:schemeClr val="bg1"/>
                              </a:solidFill>
                              <a:latin typeface="Cambria Math"/>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𝑝</m:t>
                          </m:r>
                        </m:e>
                      </m:d>
                      <m:r>
                        <a:rPr lang="en-US" b="0" i="1" smtClean="0">
                          <a:solidFill>
                            <a:schemeClr val="bg1"/>
                          </a:solidFill>
                          <a:latin typeface="Cambria Math"/>
                        </a:rPr>
                        <m:t>=</m:t>
                      </m:r>
                      <m:func>
                        <m:funcPr>
                          <m:ctrlPr>
                            <a:rPr lang="en-US" i="1" smtClean="0">
                              <a:solidFill>
                                <a:schemeClr val="bg1"/>
                              </a:solidFill>
                              <a:latin typeface="Cambria Math"/>
                            </a:rPr>
                          </m:ctrlPr>
                        </m:funcPr>
                        <m:fName>
                          <m:limLow>
                            <m:limLowPr>
                              <m:ctrlPr>
                                <a:rPr lang="en-US" i="1" smtClean="0">
                                  <a:solidFill>
                                    <a:schemeClr val="bg1"/>
                                  </a:solidFill>
                                  <a:latin typeface="Cambria Math"/>
                                </a:rPr>
                              </m:ctrlPr>
                            </m:limLowPr>
                            <m:e>
                              <m:r>
                                <m:rPr>
                                  <m:sty m:val="p"/>
                                </m:rPr>
                                <a:rPr lang="en-US" b="0" i="0" smtClean="0">
                                  <a:solidFill>
                                    <a:schemeClr val="bg1"/>
                                  </a:solidFill>
                                  <a:latin typeface="Cambria Math"/>
                                </a:rPr>
                                <m:t>min</m:t>
                              </m:r>
                            </m:e>
                            <m:lim>
                              <m:r>
                                <a:rPr lang="en-US" b="0" i="1" smtClean="0">
                                  <a:solidFill>
                                    <a:schemeClr val="bg1"/>
                                  </a:solidFill>
                                  <a:latin typeface="Cambria Math"/>
                                </a:rPr>
                                <m:t>𝑎</m:t>
                              </m:r>
                            </m:lim>
                          </m:limLow>
                        </m:fName>
                        <m:e>
                          <m:func>
                            <m:funcPr>
                              <m:ctrlPr>
                                <a:rPr lang="en-US" i="1" smtClean="0">
                                  <a:solidFill>
                                    <a:schemeClr val="bg1"/>
                                  </a:solidFill>
                                  <a:latin typeface="Cambria Math"/>
                                </a:rPr>
                              </m:ctrlPr>
                            </m:funcPr>
                            <m:fName>
                              <m:limLow>
                                <m:limLowPr>
                                  <m:ctrlPr>
                                    <a:rPr lang="en-US" i="1" smtClean="0">
                                      <a:solidFill>
                                        <a:schemeClr val="bg1"/>
                                      </a:solidFill>
                                      <a:latin typeface="Cambria Math"/>
                                    </a:rPr>
                                  </m:ctrlPr>
                                </m:limLowPr>
                                <m:e>
                                  <m:r>
                                    <m:rPr>
                                      <m:sty m:val="p"/>
                                    </m:rPr>
                                    <a:rPr lang="en-US" b="0" i="0" smtClean="0">
                                      <a:solidFill>
                                        <a:schemeClr val="bg1"/>
                                      </a:solidFill>
                                      <a:latin typeface="Cambria Math"/>
                                    </a:rPr>
                                    <m:t>max</m:t>
                                  </m:r>
                                </m:e>
                                <m:lim>
                                  <m:r>
                                    <a:rPr lang="en-US" b="0" i="1" smtClean="0">
                                      <a:solidFill>
                                        <a:schemeClr val="bg1"/>
                                      </a:solidFill>
                                      <a:latin typeface="Cambria Math"/>
                                    </a:rPr>
                                    <m:t>𝑑</m:t>
                                  </m:r>
                                </m:lim>
                              </m:limLow>
                            </m:fName>
                            <m:e>
                              <m:sSup>
                                <m:sSupPr>
                                  <m:ctrlPr>
                                    <a:rPr lang="en-US" i="1" smtClean="0">
                                      <a:solidFill>
                                        <a:schemeClr val="bg1"/>
                                      </a:solidFill>
                                      <a:latin typeface="Cambria Math"/>
                                    </a:rPr>
                                  </m:ctrlPr>
                                </m:sSupPr>
                                <m:e>
                                  <m:r>
                                    <a:rPr lang="en-US" b="0" i="1" smtClean="0">
                                      <a:solidFill>
                                        <a:schemeClr val="bg1"/>
                                      </a:solidFill>
                                      <a:latin typeface="Cambria Math"/>
                                    </a:rPr>
                                    <m:t>𝑝</m:t>
                                  </m:r>
                                </m:e>
                                <m:sup>
                                  <m:r>
                                    <a:rPr lang="en-US" b="0" i="1" smtClean="0">
                                      <a:solidFill>
                                        <a:schemeClr val="bg1"/>
                                      </a:solidFill>
                                      <a:latin typeface="Cambria Math"/>
                                    </a:rPr>
                                    <m:t>𝑇</m:t>
                                  </m:r>
                                </m:sup>
                              </m:sSup>
                              <m:r>
                                <a:rPr lang="en-US" b="0" i="1" smtClean="0">
                                  <a:solidFill>
                                    <a:schemeClr val="bg1"/>
                                  </a:solidFill>
                                  <a:latin typeface="Cambria Math"/>
                                </a:rPr>
                                <m:t>𝑓</m:t>
                              </m:r>
                              <m:d>
                                <m:dPr>
                                  <m:ctrlPr>
                                    <a:rPr lang="en-US" i="1" smtClean="0">
                                      <a:solidFill>
                                        <a:schemeClr val="bg1"/>
                                      </a:solidFill>
                                      <a:latin typeface="Cambria Math"/>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𝑎</m:t>
                                  </m:r>
                                  <m:r>
                                    <a:rPr lang="en-US" b="0" i="1" smtClean="0">
                                      <a:solidFill>
                                        <a:schemeClr val="bg1"/>
                                      </a:solidFill>
                                      <a:latin typeface="Cambria Math"/>
                                    </a:rPr>
                                    <m:t>,</m:t>
                                  </m:r>
                                  <m:r>
                                    <a:rPr lang="en-US" b="0" i="1" smtClean="0">
                                      <a:solidFill>
                                        <a:schemeClr val="bg1"/>
                                      </a:solidFill>
                                      <a:latin typeface="Cambria Math"/>
                                    </a:rPr>
                                    <m:t>𝑑</m:t>
                                  </m:r>
                                </m:e>
                              </m:d>
                            </m:e>
                          </m:func>
                        </m:e>
                      </m:func>
                    </m:oMath>
                  </m:oMathPara>
                </a14:m>
                <a:endParaRPr lang="en-US" dirty="0" smtClean="0">
                  <a:solidFill>
                    <a:schemeClr val="bg1"/>
                  </a:solidFill>
                </a:endParaRPr>
              </a:p>
              <a:p>
                <a:pPr marL="0" indent="0">
                  <a:buNone/>
                </a:pPr>
                <a:endParaRPr lang="en-US" dirty="0" smtClean="0">
                  <a:solidFill>
                    <a:schemeClr val="bg1"/>
                  </a:solidFill>
                </a:endParaRPr>
              </a:p>
              <a:p>
                <a:r>
                  <a:rPr lang="en-US" dirty="0" smtClean="0">
                    <a:solidFill>
                      <a:schemeClr val="bg1"/>
                    </a:solidFill>
                  </a:rPr>
                  <a:t>In our case with decoupled dynamics, order of min and max doesn’t matter (Isaac’s condition holds)</a:t>
                </a:r>
                <a:endParaRPr 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33" t="-2022" r="-1407" b="-270"/>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Level set toolbox: solve HJI PDE</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17</a:t>
            </a:fld>
            <a:endParaRPr lang="en-US"/>
          </a:p>
        </p:txBody>
      </p:sp>
    </p:spTree>
    <p:extLst>
      <p:ext uri="{BB962C8B-B14F-4D97-AF65-F5344CB8AC3E}">
        <p14:creationId xmlns:p14="http://schemas.microsoft.com/office/powerpoint/2010/main" val="1337915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marL="457200" indent="-457200">
                  <a:buFont typeface="+mj-lt"/>
                  <a:buAutoNum type="arabicPeriod" startAt="3"/>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a:rPr>
                          </m:ctrlPr>
                        </m:dPr>
                        <m:e>
                          <m:r>
                            <a:rPr lang="en-US" b="0" i="1" smtClean="0">
                              <a:latin typeface="Cambria Math"/>
                            </a:rPr>
                            <m:t>0,</m:t>
                          </m:r>
                          <m:r>
                            <a:rPr lang="en-US" b="0" i="1" smtClean="0">
                              <a:latin typeface="Cambria Math"/>
                            </a:rPr>
                            <m:t>𝐻</m:t>
                          </m:r>
                          <m:d>
                            <m:dPr>
                              <m:ctrlPr>
                                <a:rPr lang="en-US" i="1" smtClean="0">
                                  <a:latin typeface="Cambria Math"/>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m:rPr>
                          <m:sty m:val="p"/>
                        </m:rPr>
                        <a:rPr lang="en-US" b="0" i="0" smtClean="0">
                          <a:latin typeface="Cambria Math"/>
                        </a:rPr>
                        <m:t>Φ</m:t>
                      </m:r>
                      <m:d>
                        <m:dPr>
                          <m:ctrlPr>
                            <a:rPr lang="en-US" i="1" smtClean="0">
                              <a:latin typeface="Cambria Math"/>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a:rPr>
                          </m:ctrlPr>
                        </m:sSubPr>
                        <m:e>
                          <m:r>
                            <a:rPr lang="en-US" b="0" i="1" smtClean="0">
                              <a:latin typeface="Cambria Math"/>
                            </a:rPr>
                            <m:t>𝜙</m:t>
                          </m:r>
                        </m:e>
                        <m:sub>
                          <m:r>
                            <a:rPr lang="en-US" b="0" i="1" smtClean="0">
                              <a:latin typeface="Cambria Math"/>
                            </a:rPr>
                            <m:t>𝑅</m:t>
                          </m:r>
                        </m:sub>
                      </m:sSub>
                      <m:d>
                        <m:dPr>
                          <m:ctrlPr>
                            <a:rPr lang="en-US" i="1" smtClean="0">
                              <a:latin typeface="Cambria Math"/>
                            </a:rPr>
                          </m:ctrlPr>
                        </m:dPr>
                        <m:e>
                          <m:r>
                            <a:rPr lang="en-US" b="0" i="1" smtClean="0">
                              <a:latin typeface="Cambria Math"/>
                            </a:rPr>
                            <m:t>𝑥</m:t>
                          </m:r>
                        </m:e>
                      </m:d>
                    </m:oMath>
                  </m:oMathPara>
                </a14:m>
                <a:endParaRPr lang="en-US" dirty="0" smtClean="0"/>
              </a:p>
              <a:p>
                <a:pPr marL="0" indent="0">
                  <a:buNone/>
                </a:pPr>
                <a:r>
                  <a:rPr lang="en-US" dirty="0" smtClean="0"/>
                  <a:t>subject to</a:t>
                </a:r>
                <a14:m>
                  <m:oMath xmlns:m="http://schemas.openxmlformats.org/officeDocument/2006/math">
                    <m:r>
                      <a:rPr lang="en-US" b="0" i="0" smtClean="0">
                        <a:latin typeface="Cambria Math"/>
                      </a:rPr>
                      <m:t> </m:t>
                    </m:r>
                  </m:oMath>
                </a14:m>
                <a:endParaRPr lang="en-US" i="0"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𝑡</m:t>
                          </m:r>
                        </m:e>
                      </m:d>
                      <m:r>
                        <a:rPr lang="en-US" b="0" i="0" smtClean="0">
                          <a:latin typeface="Cambria Math"/>
                        </a:rPr>
                        <m:t>≥−</m:t>
                      </m:r>
                      <m:sSub>
                        <m:sSubPr>
                          <m:ctrlPr>
                            <a:rPr lang="en-US" i="1" smtClean="0">
                              <a:latin typeface="Cambria Math"/>
                            </a:rPr>
                          </m:ctrlPr>
                        </m:sSubPr>
                        <m:e>
                          <m:r>
                            <a:rPr lang="en-US" b="0" i="1" smtClean="0">
                              <a:latin typeface="Cambria Math"/>
                            </a:rPr>
                            <m:t>𝜙</m:t>
                          </m:r>
                        </m:e>
                        <m:sub>
                          <m:r>
                            <a:rPr lang="en-US" b="0" i="1" smtClean="0">
                              <a:latin typeface="Cambria Math"/>
                            </a:rPr>
                            <m:t>𝐴</m:t>
                          </m:r>
                        </m:sub>
                      </m:sSub>
                      <m:d>
                        <m:dPr>
                          <m:ctrlPr>
                            <a:rPr lang="en-US" i="1" smtClean="0">
                              <a:latin typeface="Cambria Math"/>
                            </a:rPr>
                          </m:ctrlPr>
                        </m:dPr>
                        <m:e>
                          <m:r>
                            <a:rPr lang="en-US" b="0" i="1" smtClean="0">
                              <a:latin typeface="Cambria Math"/>
                            </a:rPr>
                            <m:t>𝑥</m:t>
                          </m:r>
                        </m:e>
                      </m:d>
                    </m:oMath>
                  </m:oMathPara>
                </a14:m>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a:rPr>
                          </m:ctrlPr>
                        </m:funcPr>
                        <m:fName>
                          <m:limLow>
                            <m:limLowPr>
                              <m:ctrlPr>
                                <a:rPr lang="en-US" i="1" smtClean="0">
                                  <a:latin typeface="Cambria Math"/>
                                </a:rPr>
                              </m:ctrlPr>
                            </m:limLowPr>
                            <m:e>
                              <m:r>
                                <m:rPr>
                                  <m:sty m:val="p"/>
                                </m:rPr>
                                <a:rPr lang="en-US" b="0" i="0" smtClean="0">
                                  <a:latin typeface="Cambria Math"/>
                                </a:rPr>
                                <m:t>min</m:t>
                              </m:r>
                            </m:e>
                            <m:lim>
                              <m:r>
                                <a:rPr lang="en-US" b="0" i="1" smtClean="0">
                                  <a:latin typeface="Cambria Math"/>
                                </a:rPr>
                                <m:t>𝑎</m:t>
                              </m:r>
                            </m:lim>
                          </m:limLow>
                        </m:fName>
                        <m:e>
                          <m:func>
                            <m:funcPr>
                              <m:ctrlPr>
                                <a:rPr lang="en-US" i="1" smtClean="0">
                                  <a:latin typeface="Cambria Math"/>
                                </a:rPr>
                              </m:ctrlPr>
                            </m:funcPr>
                            <m:fName>
                              <m:limLow>
                                <m:limLowPr>
                                  <m:ctrlPr>
                                    <a:rPr lang="en-US" i="1" smtClean="0">
                                      <a:latin typeface="Cambria Math"/>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t>In our case with decoupled dynamics, order of min and max doesn’t matter (Isaac’s condition holds)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33" t="-2022" r="-1407" b="-270"/>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Level set toolbox: solve HJI PDE</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18</a:t>
            </a:fld>
            <a:endParaRPr lang="en-US"/>
          </a:p>
        </p:txBody>
      </p:sp>
    </p:spTree>
    <p:extLst>
      <p:ext uri="{BB962C8B-B14F-4D97-AF65-F5344CB8AC3E}">
        <p14:creationId xmlns:p14="http://schemas.microsoft.com/office/powerpoint/2010/main" val="3313385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4025" lvl="1"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b="0" i="1">
                                  <a:latin typeface="Cambria Math"/>
                                </a:rPr>
                                <m:t>𝑥</m:t>
                              </m:r>
                            </m:e>
                          </m:acc>
                        </m:e>
                        <m:sub>
                          <m:r>
                            <a:rPr lang="en-US" sz="2400" b="0" i="1">
                              <a:latin typeface="Cambria Math"/>
                            </a:rPr>
                            <m:t>𝐴</m:t>
                          </m:r>
                        </m:sub>
                      </m:sSub>
                      <m:r>
                        <a:rPr lang="en-US" sz="2400" b="0" i="1">
                          <a:latin typeface="Cambria Math"/>
                        </a:rPr>
                        <m:t>=</m:t>
                      </m:r>
                      <m:sSub>
                        <m:sSubPr>
                          <m:ctrlPr>
                            <a:rPr lang="en-US" sz="2400" i="1">
                              <a:latin typeface="Cambria Math"/>
                            </a:rPr>
                          </m:ctrlPr>
                        </m:sSubPr>
                        <m:e>
                          <m:r>
                            <a:rPr lang="en-US" sz="2400" b="0" i="1">
                              <a:latin typeface="Cambria Math"/>
                            </a:rPr>
                            <m:t>𝑣</m:t>
                          </m:r>
                        </m:e>
                        <m:sub>
                          <m:r>
                            <a:rPr lang="en-US" sz="2400" b="0" i="1">
                              <a:latin typeface="Cambria Math"/>
                            </a:rPr>
                            <m:t>𝐴</m:t>
                          </m:r>
                        </m:sub>
                      </m:sSub>
                      <m:r>
                        <a:rPr lang="en-US" sz="2400" b="0" i="1">
                          <a:latin typeface="Cambria Math"/>
                        </a:rPr>
                        <m:t>𝑎</m:t>
                      </m:r>
                      <m:d>
                        <m:dPr>
                          <m:ctrlPr>
                            <a:rPr lang="en-US" sz="2400" i="1">
                              <a:latin typeface="Cambria Math"/>
                            </a:rPr>
                          </m:ctrlPr>
                        </m:dPr>
                        <m:e>
                          <m:r>
                            <a:rPr lang="en-US" sz="2400" b="0" i="1">
                              <a:latin typeface="Cambria Math"/>
                            </a:rPr>
                            <m:t>𝑡</m:t>
                          </m:r>
                        </m:e>
                      </m:d>
                    </m:oMath>
                  </m:oMathPara>
                </a14:m>
                <a:endParaRPr lang="en-US" sz="2400" dirty="0"/>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b="0" i="1">
                                  <a:latin typeface="Cambria Math"/>
                                </a:rPr>
                                <m:t>𝑥</m:t>
                              </m:r>
                            </m:e>
                          </m:acc>
                        </m:e>
                        <m:sub>
                          <m:r>
                            <a:rPr lang="en-US" sz="2400" b="0" i="1">
                              <a:latin typeface="Cambria Math"/>
                            </a:rPr>
                            <m:t>𝐷</m:t>
                          </m:r>
                        </m:sub>
                      </m:sSub>
                      <m:r>
                        <a:rPr lang="en-US" sz="2400" b="0" i="1">
                          <a:latin typeface="Cambria Math"/>
                        </a:rPr>
                        <m:t>=</m:t>
                      </m:r>
                      <m:sSub>
                        <m:sSubPr>
                          <m:ctrlPr>
                            <a:rPr lang="en-US" sz="2400" i="1">
                              <a:latin typeface="Cambria Math"/>
                            </a:rPr>
                          </m:ctrlPr>
                        </m:sSubPr>
                        <m:e>
                          <m:r>
                            <a:rPr lang="en-US" sz="2400" b="0" i="1">
                              <a:latin typeface="Cambria Math"/>
                            </a:rPr>
                            <m:t>𝑣</m:t>
                          </m:r>
                        </m:e>
                        <m:sub>
                          <m:r>
                            <a:rPr lang="en-US" sz="2400" b="0" i="1">
                              <a:latin typeface="Cambria Math"/>
                            </a:rPr>
                            <m:t>𝐷</m:t>
                          </m:r>
                        </m:sub>
                      </m:sSub>
                      <m:r>
                        <a:rPr lang="en-US" sz="2400" b="0" i="1">
                          <a:latin typeface="Cambria Math"/>
                        </a:rPr>
                        <m:t>𝑑</m:t>
                      </m:r>
                      <m:d>
                        <m:dPr>
                          <m:ctrlPr>
                            <a:rPr lang="en-US" sz="2400" i="1">
                              <a:latin typeface="Cambria Math"/>
                            </a:rPr>
                          </m:ctrlPr>
                        </m:dPr>
                        <m:e>
                          <m:r>
                            <a:rPr lang="en-US" sz="2400" b="0" i="1">
                              <a:latin typeface="Cambria Math"/>
                            </a:rPr>
                            <m:t>𝑡</m:t>
                          </m:r>
                        </m:e>
                      </m:d>
                    </m:oMath>
                  </m:oMathPara>
                </a14:m>
                <a:endParaRPr lang="en-US" sz="2400" dirty="0" smtClean="0"/>
              </a:p>
              <a:p>
                <a:r>
                  <a:rPr lang="en-US" dirty="0" smtClean="0"/>
                  <a:t>The Hamiltonian becomes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𝑝</m:t>
                          </m:r>
                        </m:e>
                      </m:d>
                      <m:r>
                        <a:rPr lang="en-US" b="0" i="1">
                          <a:latin typeface="Cambria Math"/>
                        </a:rPr>
                        <m:t>=</m:t>
                      </m:r>
                      <m:func>
                        <m:funcPr>
                          <m:ctrlPr>
                            <a:rPr lang="en-US" i="1">
                              <a:latin typeface="Cambria Math"/>
                            </a:rPr>
                          </m:ctrlPr>
                        </m:funcPr>
                        <m:fName>
                          <m:limLow>
                            <m:limLowPr>
                              <m:ctrlPr>
                                <a:rPr lang="en-US" i="1">
                                  <a:latin typeface="Cambria Math"/>
                                </a:rPr>
                              </m:ctrlPr>
                            </m:limLowPr>
                            <m:e>
                              <m:r>
                                <a:rPr lang="en-US" b="0" i="1">
                                  <a:latin typeface="Cambria Math"/>
                                </a:rPr>
                                <m:t>𝑚𝑖𝑛</m:t>
                              </m:r>
                            </m:e>
                            <m:lim>
                              <m:r>
                                <a:rPr lang="en-US" b="0" i="1">
                                  <a:latin typeface="Cambria Math"/>
                                </a:rPr>
                                <m:t>𝑎</m:t>
                              </m:r>
                            </m:lim>
                          </m:limLow>
                        </m:fName>
                        <m:e>
                          <m:func>
                            <m:funcPr>
                              <m:ctrlPr>
                                <a:rPr lang="en-US" i="1">
                                  <a:latin typeface="Cambria Math"/>
                                </a:rPr>
                              </m:ctrlPr>
                            </m:funcPr>
                            <m:fName>
                              <m:limLow>
                                <m:limLowPr>
                                  <m:ctrlPr>
                                    <a:rPr lang="en-US" i="1">
                                      <a:latin typeface="Cambria Math"/>
                                    </a:rPr>
                                  </m:ctrlPr>
                                </m:limLowPr>
                                <m:e>
                                  <m:r>
                                    <a:rPr lang="en-US" b="0" i="1">
                                      <a:latin typeface="Cambria Math"/>
                                    </a:rPr>
                                    <m:t>𝑚𝑎𝑥</m:t>
                                  </m:r>
                                </m:e>
                                <m:lim>
                                  <m:r>
                                    <a:rPr lang="en-US" b="0" i="1">
                                      <a:latin typeface="Cambria Math"/>
                                    </a:rPr>
                                    <m:t>𝑑</m:t>
                                  </m:r>
                                </m:lim>
                              </m:limLow>
                            </m:fName>
                            <m:e>
                              <m:sSup>
                                <m:sSupPr>
                                  <m:ctrlPr>
                                    <a:rPr lang="en-US" i="1">
                                      <a:latin typeface="Cambria Math"/>
                                    </a:rPr>
                                  </m:ctrlPr>
                                </m:sSupPr>
                                <m:e>
                                  <m:r>
                                    <a:rPr lang="en-US" b="0" i="1">
                                      <a:latin typeface="Cambria Math"/>
                                    </a:rPr>
                                    <m:t>𝑝</m:t>
                                  </m:r>
                                </m:e>
                                <m:sup>
                                  <m:r>
                                    <a:rPr lang="en-US" b="0" i="1">
                                      <a:latin typeface="Cambria Math"/>
                                    </a:rPr>
                                    <m:t>𝑇</m:t>
                                  </m:r>
                                </m:sup>
                              </m:sSup>
                              <m:r>
                                <a:rPr lang="en-US" b="0" i="1">
                                  <a:latin typeface="Cambria Math"/>
                                </a:rPr>
                                <m:t>𝑓</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𝑎</m:t>
                                  </m:r>
                                  <m:r>
                                    <a:rPr lang="en-US" b="0" i="1">
                                      <a:latin typeface="Cambria Math"/>
                                    </a:rPr>
                                    <m:t>,</m:t>
                                  </m:r>
                                  <m:r>
                                    <a:rPr lang="en-US" b="0" i="1">
                                      <a:latin typeface="Cambria Math"/>
                                    </a:rPr>
                                    <m:t>𝑑</m:t>
                                  </m:r>
                                </m:e>
                              </m:d>
                            </m:e>
                          </m:func>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func>
                        <m:funcPr>
                          <m:ctrlPr>
                            <a:rPr lang="en-US" i="1">
                              <a:latin typeface="Cambria Math"/>
                            </a:rPr>
                          </m:ctrlPr>
                        </m:funcPr>
                        <m:fName>
                          <m:limLow>
                            <m:limLowPr>
                              <m:ctrlPr>
                                <a:rPr lang="en-US" i="1">
                                  <a:latin typeface="Cambria Math"/>
                                </a:rPr>
                              </m:ctrlPr>
                            </m:limLowPr>
                            <m:e>
                              <m:r>
                                <a:rPr lang="en-US" b="0" i="1">
                                  <a:latin typeface="Cambria Math"/>
                                </a:rPr>
                                <m:t>𝑚𝑖𝑛</m:t>
                              </m:r>
                            </m:e>
                            <m:lim>
                              <m:r>
                                <a:rPr lang="en-US" b="0" i="1">
                                  <a:latin typeface="Cambria Math"/>
                                </a:rPr>
                                <m:t>𝑎</m:t>
                              </m:r>
                            </m:lim>
                          </m:limLow>
                        </m:fName>
                        <m:e>
                          <m:func>
                            <m:funcPr>
                              <m:ctrlPr>
                                <a:rPr lang="en-US" i="1">
                                  <a:latin typeface="Cambria Math"/>
                                </a:rPr>
                              </m:ctrlPr>
                            </m:funcPr>
                            <m:fName>
                              <m:limLow>
                                <m:limLowPr>
                                  <m:ctrlPr>
                                    <a:rPr lang="en-US" i="1">
                                      <a:latin typeface="Cambria Math"/>
                                    </a:rPr>
                                  </m:ctrlPr>
                                </m:limLowPr>
                                <m:e>
                                  <m:r>
                                    <a:rPr lang="en-US" b="0" i="1">
                                      <a:latin typeface="Cambria Math"/>
                                    </a:rPr>
                                    <m:t>𝑚𝑎𝑥</m:t>
                                  </m:r>
                                </m:e>
                                <m:lim>
                                  <m:r>
                                    <a:rPr lang="en-US" b="0" i="1">
                                      <a:latin typeface="Cambria Math"/>
                                    </a:rPr>
                                    <m:t>𝑑</m:t>
                                  </m:r>
                                </m:lim>
                              </m:limLow>
                            </m:fName>
                            <m:e>
                              <m:sSubSup>
                                <m:sSubSupPr>
                                  <m:ctrlPr>
                                    <a:rPr lang="en-US" i="1" smtClean="0">
                                      <a:latin typeface="Cambria Math"/>
                                    </a:rPr>
                                  </m:ctrlPr>
                                </m:sSubSupPr>
                                <m:e>
                                  <m:r>
                                    <a:rPr lang="en-US" b="0" i="1" smtClean="0">
                                      <a:latin typeface="Cambria Math"/>
                                    </a:rPr>
                                    <m:t>𝑝</m:t>
                                  </m:r>
                                </m:e>
                                <m:sub>
                                  <m:r>
                                    <a:rPr lang="en-US" b="0" i="1" smtClean="0">
                                      <a:latin typeface="Cambria Math"/>
                                    </a:rPr>
                                    <m:t>𝐴</m:t>
                                  </m:r>
                                </m:sub>
                                <m:sup>
                                  <m:r>
                                    <a:rPr lang="en-US" b="0" i="1" smtClean="0">
                                      <a:latin typeface="Cambria Math"/>
                                    </a:rPr>
                                    <m:t>𝑇</m:t>
                                  </m:r>
                                </m:sup>
                              </m:sSubSup>
                              <m:sSub>
                                <m:sSubPr>
                                  <m:ctrlPr>
                                    <a:rPr lang="en-US" i="1" smtClean="0">
                                      <a:latin typeface="Cambria Math"/>
                                    </a:rPr>
                                  </m:ctrlPr>
                                </m:sSubPr>
                                <m:e>
                                  <m:r>
                                    <a:rPr lang="en-US" b="0" i="1" smtClean="0">
                                      <a:latin typeface="Cambria Math"/>
                                    </a:rPr>
                                    <m:t>𝑣</m:t>
                                  </m:r>
                                </m:e>
                                <m:sub>
                                  <m:r>
                                    <a:rPr lang="en-US" b="0" i="1" smtClean="0">
                                      <a:latin typeface="Cambria Math"/>
                                    </a:rPr>
                                    <m:t>𝐴</m:t>
                                  </m:r>
                                </m:sub>
                              </m:sSub>
                              <m:r>
                                <a:rPr lang="en-US" b="0" i="1" smtClean="0">
                                  <a:latin typeface="Cambria Math"/>
                                </a:rPr>
                                <m:t>𝑎</m:t>
                              </m:r>
                              <m:d>
                                <m:dPr>
                                  <m:ctrlPr>
                                    <a:rPr lang="en-US" i="1" smtClean="0">
                                      <a:latin typeface="Cambria Math"/>
                                    </a:rPr>
                                  </m:ctrlPr>
                                </m:dPr>
                                <m:e>
                                  <m:r>
                                    <a:rPr lang="en-US" b="0" i="1" smtClean="0">
                                      <a:latin typeface="Cambria Math"/>
                                    </a:rPr>
                                    <m:t>𝑡</m:t>
                                  </m:r>
                                </m:e>
                              </m:d>
                              <m:r>
                                <a:rPr lang="en-US" b="0" i="1" smtClean="0">
                                  <a:latin typeface="Cambria Math"/>
                                </a:rPr>
                                <m:t>+</m:t>
                              </m:r>
                              <m:sSubSup>
                                <m:sSubSupPr>
                                  <m:ctrlPr>
                                    <a:rPr lang="en-US" i="1" smtClean="0">
                                      <a:latin typeface="Cambria Math"/>
                                    </a:rPr>
                                  </m:ctrlPr>
                                </m:sSubSupPr>
                                <m:e>
                                  <m:r>
                                    <a:rPr lang="en-US" b="0" i="1" smtClean="0">
                                      <a:latin typeface="Cambria Math"/>
                                    </a:rPr>
                                    <m:t>𝑝</m:t>
                                  </m:r>
                                </m:e>
                                <m:sub>
                                  <m:r>
                                    <a:rPr lang="en-US" b="0" i="1" smtClean="0">
                                      <a:latin typeface="Cambria Math"/>
                                    </a:rPr>
                                    <m:t>𝐷</m:t>
                                  </m:r>
                                </m:sub>
                                <m:sup>
                                  <m:r>
                                    <a:rPr lang="en-US" b="0" i="1" smtClean="0">
                                      <a:latin typeface="Cambria Math"/>
                                    </a:rPr>
                                    <m:t>𝑇</m:t>
                                  </m:r>
                                </m:sup>
                              </m:sSubSup>
                              <m:sSub>
                                <m:sSubPr>
                                  <m:ctrlPr>
                                    <a:rPr lang="en-US" i="1" smtClean="0">
                                      <a:latin typeface="Cambria Math"/>
                                    </a:rPr>
                                  </m:ctrlPr>
                                </m:sSubPr>
                                <m:e>
                                  <m:r>
                                    <a:rPr lang="en-US" b="0" i="1" smtClean="0">
                                      <a:latin typeface="Cambria Math"/>
                                    </a:rPr>
                                    <m:t>𝑣</m:t>
                                  </m:r>
                                </m:e>
                                <m:sub>
                                  <m:r>
                                    <a:rPr lang="en-US" b="0" i="1" smtClean="0">
                                      <a:latin typeface="Cambria Math"/>
                                    </a:rPr>
                                    <m:t>𝐷</m:t>
                                  </m:r>
                                </m:sub>
                              </m:sSub>
                              <m:r>
                                <a:rPr lang="en-US" b="0" i="1" smtClean="0">
                                  <a:latin typeface="Cambria Math"/>
                                </a:rPr>
                                <m:t>𝑑</m:t>
                              </m:r>
                              <m:d>
                                <m:dPr>
                                  <m:ctrlPr>
                                    <a:rPr lang="en-US" i="1" smtClean="0">
                                      <a:latin typeface="Cambria Math"/>
                                    </a:rPr>
                                  </m:ctrlPr>
                                </m:dPr>
                                <m:e>
                                  <m:r>
                                    <a:rPr lang="en-US" b="0" i="1" smtClean="0">
                                      <a:latin typeface="Cambria Math"/>
                                    </a:rPr>
                                    <m:t>𝑡</m:t>
                                  </m:r>
                                </m:e>
                              </m:d>
                            </m:e>
                          </m:func>
                        </m:e>
                      </m:func>
                    </m:oMath>
                  </m:oMathPara>
                </a14:m>
                <a:endParaRPr lang="en-US" dirty="0" smtClean="0"/>
              </a:p>
              <a:p>
                <a:r>
                  <a:rPr lang="en-US" dirty="0" smtClean="0">
                    <a:solidFill>
                      <a:schemeClr val="bg1"/>
                    </a:solidFill>
                  </a:rPr>
                  <a:t>Performing the maximization, we have</a:t>
                </a: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a:rPr>
                        <m:t>𝑯</m:t>
                      </m:r>
                      <m:d>
                        <m:dPr>
                          <m:ctrlPr>
                            <a:rPr lang="en-US" i="1">
                              <a:solidFill>
                                <a:schemeClr val="bg1"/>
                              </a:solidFill>
                              <a:latin typeface="Cambria Math"/>
                            </a:rPr>
                          </m:ctrlPr>
                        </m:dPr>
                        <m:e>
                          <m:r>
                            <a:rPr lang="en-US" i="1">
                              <a:solidFill>
                                <a:schemeClr val="bg1"/>
                              </a:solidFill>
                              <a:latin typeface="Cambria Math"/>
                            </a:rPr>
                            <m:t>𝒙</m:t>
                          </m:r>
                          <m:r>
                            <a:rPr lang="en-US" i="1">
                              <a:solidFill>
                                <a:schemeClr val="bg1"/>
                              </a:solidFill>
                              <a:latin typeface="Cambria Math"/>
                            </a:rPr>
                            <m:t>,</m:t>
                          </m:r>
                          <m:r>
                            <a:rPr lang="en-US" i="1">
                              <a:solidFill>
                                <a:schemeClr val="bg1"/>
                              </a:solidFill>
                              <a:latin typeface="Cambria Math"/>
                            </a:rPr>
                            <m:t>𝒑</m:t>
                          </m:r>
                        </m:e>
                      </m:d>
                      <m:r>
                        <a:rPr lang="en-US" b="1" i="1" smtClean="0">
                          <a:solidFill>
                            <a:schemeClr val="bg1"/>
                          </a:solidFill>
                          <a:latin typeface="Cambria Math"/>
                        </a:rPr>
                        <m:t>=−</m:t>
                      </m:r>
                      <m:sSub>
                        <m:sSubPr>
                          <m:ctrlPr>
                            <a:rPr lang="en-US" b="1" i="1" smtClean="0">
                              <a:solidFill>
                                <a:schemeClr val="bg1"/>
                              </a:solidFill>
                              <a:latin typeface="Cambria Math"/>
                            </a:rPr>
                          </m:ctrlPr>
                        </m:sSubPr>
                        <m:e>
                          <m:r>
                            <a:rPr lang="en-US" b="1" i="1" smtClean="0">
                              <a:solidFill>
                                <a:schemeClr val="bg1"/>
                              </a:solidFill>
                              <a:latin typeface="Cambria Math"/>
                            </a:rPr>
                            <m:t>𝒗</m:t>
                          </m:r>
                        </m:e>
                        <m:sub>
                          <m:r>
                            <a:rPr lang="en-US" b="1" i="1" smtClean="0">
                              <a:solidFill>
                                <a:schemeClr val="bg1"/>
                              </a:solidFill>
                              <a:latin typeface="Cambria Math"/>
                            </a:rPr>
                            <m:t>𝑨</m:t>
                          </m:r>
                        </m:sub>
                      </m:sSub>
                      <m:sSub>
                        <m:sSubPr>
                          <m:ctrlPr>
                            <a:rPr lang="en-US" b="1" i="1" smtClean="0">
                              <a:solidFill>
                                <a:schemeClr val="bg1"/>
                              </a:solidFill>
                              <a:latin typeface="Cambria Math"/>
                            </a:rPr>
                          </m:ctrlPr>
                        </m:sSubPr>
                        <m:e>
                          <m:d>
                            <m:dPr>
                              <m:begChr m:val="‖"/>
                              <m:endChr m:val="‖"/>
                              <m:ctrlPr>
                                <a:rPr lang="en-US" b="1" i="1" smtClean="0">
                                  <a:solidFill>
                                    <a:schemeClr val="bg1"/>
                                  </a:solidFill>
                                  <a:latin typeface="Cambria Math"/>
                                </a:rPr>
                              </m:ctrlPr>
                            </m:dPr>
                            <m:e>
                              <m:sSubSup>
                                <m:sSubSupPr>
                                  <m:ctrlPr>
                                    <a:rPr lang="en-US" b="1" i="1" smtClean="0">
                                      <a:solidFill>
                                        <a:schemeClr val="bg1"/>
                                      </a:solidFill>
                                      <a:latin typeface="Cambria Math"/>
                                    </a:rPr>
                                  </m:ctrlPr>
                                </m:sSubSupPr>
                                <m:e>
                                  <m:r>
                                    <a:rPr lang="en-US" b="1" i="1" smtClean="0">
                                      <a:solidFill>
                                        <a:schemeClr val="bg1"/>
                                      </a:solidFill>
                                      <a:latin typeface="Cambria Math"/>
                                    </a:rPr>
                                    <m:t>𝒑</m:t>
                                  </m:r>
                                </m:e>
                                <m:sub>
                                  <m:r>
                                    <a:rPr lang="en-US" b="1" i="1" smtClean="0">
                                      <a:solidFill>
                                        <a:schemeClr val="bg1"/>
                                      </a:solidFill>
                                      <a:latin typeface="Cambria Math"/>
                                    </a:rPr>
                                    <m:t>𝑨</m:t>
                                  </m:r>
                                </m:sub>
                                <m:sup>
                                  <m:r>
                                    <a:rPr lang="en-US" b="1" i="1" smtClean="0">
                                      <a:solidFill>
                                        <a:schemeClr val="bg1"/>
                                      </a:solidFill>
                                      <a:latin typeface="Cambria Math"/>
                                    </a:rPr>
                                    <m:t>𝑻</m:t>
                                  </m:r>
                                </m:sup>
                              </m:sSubSup>
                            </m:e>
                          </m:d>
                        </m:e>
                        <m:sub>
                          <m:r>
                            <a:rPr lang="en-US" b="1" i="1" smtClean="0">
                              <a:solidFill>
                                <a:schemeClr val="bg1"/>
                              </a:solidFill>
                              <a:latin typeface="Cambria Math"/>
                            </a:rPr>
                            <m:t>𝟐</m:t>
                          </m:r>
                        </m:sub>
                      </m:sSub>
                      <m:r>
                        <a:rPr lang="en-US" b="1" i="1" smtClean="0">
                          <a:solidFill>
                            <a:schemeClr val="bg1"/>
                          </a:solidFill>
                          <a:latin typeface="Cambria Math"/>
                        </a:rPr>
                        <m:t>+</m:t>
                      </m:r>
                      <m:sSub>
                        <m:sSubPr>
                          <m:ctrlPr>
                            <a:rPr lang="en-US" b="1" i="1" smtClean="0">
                              <a:solidFill>
                                <a:schemeClr val="bg1"/>
                              </a:solidFill>
                              <a:latin typeface="Cambria Math"/>
                            </a:rPr>
                          </m:ctrlPr>
                        </m:sSubPr>
                        <m:e>
                          <m:r>
                            <a:rPr lang="en-US" b="1" i="1" smtClean="0">
                              <a:solidFill>
                                <a:schemeClr val="bg1"/>
                              </a:solidFill>
                              <a:latin typeface="Cambria Math"/>
                            </a:rPr>
                            <m:t>𝒗</m:t>
                          </m:r>
                        </m:e>
                        <m:sub>
                          <m:r>
                            <a:rPr lang="en-US" b="1" i="1" smtClean="0">
                              <a:solidFill>
                                <a:schemeClr val="bg1"/>
                              </a:solidFill>
                              <a:latin typeface="Cambria Math"/>
                            </a:rPr>
                            <m:t>𝑫</m:t>
                          </m:r>
                        </m:sub>
                      </m:sSub>
                      <m:sSub>
                        <m:sSubPr>
                          <m:ctrlPr>
                            <a:rPr lang="en-US" i="1">
                              <a:solidFill>
                                <a:schemeClr val="bg1"/>
                              </a:solidFill>
                              <a:latin typeface="Cambria Math"/>
                            </a:rPr>
                          </m:ctrlPr>
                        </m:sSubPr>
                        <m:e>
                          <m:d>
                            <m:dPr>
                              <m:begChr m:val="‖"/>
                              <m:endChr m:val="‖"/>
                              <m:ctrlPr>
                                <a:rPr lang="en-US" i="1">
                                  <a:solidFill>
                                    <a:schemeClr val="bg1"/>
                                  </a:solidFill>
                                  <a:latin typeface="Cambria Math"/>
                                </a:rPr>
                              </m:ctrlPr>
                            </m:dPr>
                            <m:e>
                              <m:sSubSup>
                                <m:sSubSupPr>
                                  <m:ctrlPr>
                                    <a:rPr lang="en-US" i="1">
                                      <a:solidFill>
                                        <a:schemeClr val="bg1"/>
                                      </a:solidFill>
                                      <a:latin typeface="Cambria Math"/>
                                    </a:rPr>
                                  </m:ctrlPr>
                                </m:sSubSupPr>
                                <m:e>
                                  <m:r>
                                    <a:rPr lang="en-US" i="1">
                                      <a:solidFill>
                                        <a:schemeClr val="bg1"/>
                                      </a:solidFill>
                                      <a:latin typeface="Cambria Math"/>
                                    </a:rPr>
                                    <m:t>𝒑</m:t>
                                  </m:r>
                                </m:e>
                                <m:sub>
                                  <m:r>
                                    <a:rPr lang="en-US" b="1" i="1" smtClean="0">
                                      <a:solidFill>
                                        <a:schemeClr val="bg1"/>
                                      </a:solidFill>
                                      <a:latin typeface="Cambria Math"/>
                                    </a:rPr>
                                    <m:t>𝑫</m:t>
                                  </m:r>
                                </m:sub>
                                <m:sup>
                                  <m:r>
                                    <a:rPr lang="en-US" i="1">
                                      <a:solidFill>
                                        <a:schemeClr val="bg1"/>
                                      </a:solidFill>
                                      <a:latin typeface="Cambria Math"/>
                                    </a:rPr>
                                    <m:t>𝑻</m:t>
                                  </m:r>
                                </m:sup>
                              </m:sSubSup>
                            </m:e>
                          </m:d>
                        </m:e>
                        <m:sub>
                          <m:r>
                            <a:rPr lang="en-US" i="1">
                              <a:solidFill>
                                <a:schemeClr val="bg1"/>
                              </a:solidFill>
                              <a:latin typeface="Cambria Math"/>
                            </a:rPr>
                            <m:t>𝟐</m:t>
                          </m:r>
                        </m:sub>
                      </m:sSub>
                    </m:oMath>
                  </m:oMathPara>
                </a14:m>
                <a:endParaRPr 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a:stretch>
              </a:blipFill>
            </p:spPr>
            <p:txBody>
              <a:bodyPr/>
              <a:lstStyle/>
              <a:p>
                <a:r>
                  <a:rPr lang="en-US">
                    <a:noFill/>
                  </a:rPr>
                  <a:t> </a:t>
                </a:r>
              </a:p>
            </p:txBody>
          </p:sp>
        </mc:Fallback>
      </mc:AlternateContent>
      <p:sp>
        <p:nvSpPr>
          <p:cNvPr id="6" name="Title 5"/>
          <p:cNvSpPr>
            <a:spLocks noGrp="1"/>
          </p:cNvSpPr>
          <p:nvPr>
            <p:ph type="title"/>
          </p:nvPr>
        </p:nvSpPr>
        <p:spPr/>
        <p:txBody>
          <a:bodyPr/>
          <a:lstStyle/>
          <a:p>
            <a:r>
              <a:rPr lang="en-US" dirty="0" smtClean="0"/>
              <a:t>The Hamiltonian</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19</a:t>
            </a:fld>
            <a:endParaRPr lang="en-US"/>
          </a:p>
        </p:txBody>
      </p:sp>
    </p:spTree>
    <p:extLst>
      <p:ext uri="{BB962C8B-B14F-4D97-AF65-F5344CB8AC3E}">
        <p14:creationId xmlns:p14="http://schemas.microsoft.com/office/powerpoint/2010/main" val="945330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a:t>
            </a:fld>
            <a:endParaRPr lang="en-US"/>
          </a:p>
        </p:txBody>
      </p:sp>
    </p:spTree>
    <p:extLst>
      <p:ext uri="{BB962C8B-B14F-4D97-AF65-F5344CB8AC3E}">
        <p14:creationId xmlns:p14="http://schemas.microsoft.com/office/powerpoint/2010/main" val="3980689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4025" lvl="1"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acc>
                            <m:accPr>
                              <m:chr m:val="̇"/>
                              <m:ctrlPr>
                                <a:rPr lang="en-US" sz="2400" i="1">
                                  <a:latin typeface="Cambria Math"/>
                                </a:rPr>
                              </m:ctrlPr>
                            </m:accPr>
                            <m:e>
                              <m:r>
                                <a:rPr lang="en-US" sz="2400" b="0" i="1">
                                  <a:latin typeface="Cambria Math"/>
                                </a:rPr>
                                <m:t>𝑥</m:t>
                              </m:r>
                            </m:e>
                          </m:acc>
                        </m:e>
                        <m:sub>
                          <m:r>
                            <a:rPr lang="en-US" sz="2400" b="0" i="1">
                              <a:latin typeface="Cambria Math"/>
                            </a:rPr>
                            <m:t>𝐴</m:t>
                          </m:r>
                        </m:sub>
                      </m:sSub>
                      <m:r>
                        <a:rPr lang="en-US" sz="2400" b="0" i="1">
                          <a:latin typeface="Cambria Math"/>
                        </a:rPr>
                        <m:t>=</m:t>
                      </m:r>
                      <m:sSub>
                        <m:sSubPr>
                          <m:ctrlPr>
                            <a:rPr lang="en-US" sz="2400" i="1">
                              <a:latin typeface="Cambria Math"/>
                            </a:rPr>
                          </m:ctrlPr>
                        </m:sSubPr>
                        <m:e>
                          <m:r>
                            <a:rPr lang="en-US" sz="2400" b="0" i="1">
                              <a:latin typeface="Cambria Math"/>
                            </a:rPr>
                            <m:t>𝑣</m:t>
                          </m:r>
                        </m:e>
                        <m:sub>
                          <m:r>
                            <a:rPr lang="en-US" sz="2400" b="0" i="1">
                              <a:latin typeface="Cambria Math"/>
                            </a:rPr>
                            <m:t>𝐴</m:t>
                          </m:r>
                        </m:sub>
                      </m:sSub>
                      <m:r>
                        <a:rPr lang="en-US" sz="2400" b="0" i="1">
                          <a:latin typeface="Cambria Math"/>
                        </a:rPr>
                        <m:t>𝑎</m:t>
                      </m:r>
                      <m:d>
                        <m:dPr>
                          <m:ctrlPr>
                            <a:rPr lang="en-US" sz="2400" i="1">
                              <a:latin typeface="Cambria Math"/>
                            </a:rPr>
                          </m:ctrlPr>
                        </m:dPr>
                        <m:e>
                          <m:r>
                            <a:rPr lang="en-US" sz="2400" b="0" i="1">
                              <a:latin typeface="Cambria Math"/>
                            </a:rPr>
                            <m:t>𝑡</m:t>
                          </m:r>
                        </m:e>
                      </m:d>
                    </m:oMath>
                  </m:oMathPara>
                </a14:m>
                <a:endParaRPr lang="en-US" sz="2400" dirty="0"/>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b="0" i="1">
                                  <a:latin typeface="Cambria Math"/>
                                </a:rPr>
                                <m:t>𝑥</m:t>
                              </m:r>
                            </m:e>
                          </m:acc>
                        </m:e>
                        <m:sub>
                          <m:r>
                            <a:rPr lang="en-US" sz="2400" b="0" i="1">
                              <a:latin typeface="Cambria Math"/>
                            </a:rPr>
                            <m:t>𝐷</m:t>
                          </m:r>
                        </m:sub>
                      </m:sSub>
                      <m:r>
                        <a:rPr lang="en-US" sz="2400" b="0" i="1">
                          <a:latin typeface="Cambria Math"/>
                        </a:rPr>
                        <m:t>=</m:t>
                      </m:r>
                      <m:sSub>
                        <m:sSubPr>
                          <m:ctrlPr>
                            <a:rPr lang="en-US" sz="2400" i="1">
                              <a:latin typeface="Cambria Math"/>
                            </a:rPr>
                          </m:ctrlPr>
                        </m:sSubPr>
                        <m:e>
                          <m:r>
                            <a:rPr lang="en-US" sz="2400" b="0" i="1">
                              <a:latin typeface="Cambria Math"/>
                            </a:rPr>
                            <m:t>𝑣</m:t>
                          </m:r>
                        </m:e>
                        <m:sub>
                          <m:r>
                            <a:rPr lang="en-US" sz="2400" b="0" i="1">
                              <a:latin typeface="Cambria Math"/>
                            </a:rPr>
                            <m:t>𝐷</m:t>
                          </m:r>
                        </m:sub>
                      </m:sSub>
                      <m:r>
                        <a:rPr lang="en-US" sz="2400" b="0" i="1">
                          <a:latin typeface="Cambria Math"/>
                        </a:rPr>
                        <m:t>𝑑</m:t>
                      </m:r>
                      <m:d>
                        <m:dPr>
                          <m:ctrlPr>
                            <a:rPr lang="en-US" sz="2400" i="1">
                              <a:latin typeface="Cambria Math"/>
                            </a:rPr>
                          </m:ctrlPr>
                        </m:dPr>
                        <m:e>
                          <m:r>
                            <a:rPr lang="en-US" sz="2400" b="0" i="1">
                              <a:latin typeface="Cambria Math"/>
                            </a:rPr>
                            <m:t>𝑡</m:t>
                          </m:r>
                        </m:e>
                      </m:d>
                    </m:oMath>
                  </m:oMathPara>
                </a14:m>
                <a:endParaRPr lang="en-US" sz="2400" dirty="0" smtClean="0"/>
              </a:p>
              <a:p>
                <a:r>
                  <a:rPr lang="en-US" dirty="0" smtClean="0"/>
                  <a:t>The Hamiltonian becomes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𝑝</m:t>
                          </m:r>
                        </m:e>
                      </m:d>
                      <m:r>
                        <a:rPr lang="en-US" b="0" i="1">
                          <a:latin typeface="Cambria Math"/>
                        </a:rPr>
                        <m:t>=</m:t>
                      </m:r>
                      <m:func>
                        <m:funcPr>
                          <m:ctrlPr>
                            <a:rPr lang="en-US" i="1">
                              <a:latin typeface="Cambria Math"/>
                            </a:rPr>
                          </m:ctrlPr>
                        </m:funcPr>
                        <m:fName>
                          <m:limLow>
                            <m:limLowPr>
                              <m:ctrlPr>
                                <a:rPr lang="en-US" i="1">
                                  <a:latin typeface="Cambria Math"/>
                                </a:rPr>
                              </m:ctrlPr>
                            </m:limLowPr>
                            <m:e>
                              <m:r>
                                <a:rPr lang="en-US" b="0" i="1">
                                  <a:latin typeface="Cambria Math"/>
                                </a:rPr>
                                <m:t>𝑚𝑖𝑛</m:t>
                              </m:r>
                            </m:e>
                            <m:lim>
                              <m:r>
                                <a:rPr lang="en-US" b="0" i="1">
                                  <a:latin typeface="Cambria Math"/>
                                </a:rPr>
                                <m:t>𝑎</m:t>
                              </m:r>
                            </m:lim>
                          </m:limLow>
                        </m:fName>
                        <m:e>
                          <m:func>
                            <m:funcPr>
                              <m:ctrlPr>
                                <a:rPr lang="en-US" i="1">
                                  <a:latin typeface="Cambria Math"/>
                                </a:rPr>
                              </m:ctrlPr>
                            </m:funcPr>
                            <m:fName>
                              <m:limLow>
                                <m:limLowPr>
                                  <m:ctrlPr>
                                    <a:rPr lang="en-US" i="1">
                                      <a:latin typeface="Cambria Math"/>
                                    </a:rPr>
                                  </m:ctrlPr>
                                </m:limLowPr>
                                <m:e>
                                  <m:r>
                                    <a:rPr lang="en-US" b="0" i="1">
                                      <a:latin typeface="Cambria Math"/>
                                    </a:rPr>
                                    <m:t>𝑚𝑎𝑥</m:t>
                                  </m:r>
                                </m:e>
                                <m:lim>
                                  <m:r>
                                    <a:rPr lang="en-US" b="0" i="1">
                                      <a:latin typeface="Cambria Math"/>
                                    </a:rPr>
                                    <m:t>𝑑</m:t>
                                  </m:r>
                                </m:lim>
                              </m:limLow>
                            </m:fName>
                            <m:e>
                              <m:sSup>
                                <m:sSupPr>
                                  <m:ctrlPr>
                                    <a:rPr lang="en-US" i="1">
                                      <a:latin typeface="Cambria Math"/>
                                    </a:rPr>
                                  </m:ctrlPr>
                                </m:sSupPr>
                                <m:e>
                                  <m:r>
                                    <a:rPr lang="en-US" b="0" i="1">
                                      <a:latin typeface="Cambria Math"/>
                                    </a:rPr>
                                    <m:t>𝑝</m:t>
                                  </m:r>
                                </m:e>
                                <m:sup>
                                  <m:r>
                                    <a:rPr lang="en-US" b="0" i="1">
                                      <a:latin typeface="Cambria Math"/>
                                    </a:rPr>
                                    <m:t>𝑇</m:t>
                                  </m:r>
                                </m:sup>
                              </m:sSup>
                              <m:r>
                                <a:rPr lang="en-US" b="0" i="1">
                                  <a:latin typeface="Cambria Math"/>
                                </a:rPr>
                                <m:t>𝑓</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𝑎</m:t>
                                  </m:r>
                                  <m:r>
                                    <a:rPr lang="en-US" b="0" i="1">
                                      <a:latin typeface="Cambria Math"/>
                                    </a:rPr>
                                    <m:t>,</m:t>
                                  </m:r>
                                  <m:r>
                                    <a:rPr lang="en-US" b="0" i="1">
                                      <a:latin typeface="Cambria Math"/>
                                    </a:rPr>
                                    <m:t>𝑑</m:t>
                                  </m:r>
                                </m:e>
                              </m:d>
                            </m:e>
                          </m:func>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func>
                        <m:funcPr>
                          <m:ctrlPr>
                            <a:rPr lang="en-US" i="1">
                              <a:latin typeface="Cambria Math"/>
                            </a:rPr>
                          </m:ctrlPr>
                        </m:funcPr>
                        <m:fName>
                          <m:limLow>
                            <m:limLowPr>
                              <m:ctrlPr>
                                <a:rPr lang="en-US" i="1">
                                  <a:latin typeface="Cambria Math"/>
                                </a:rPr>
                              </m:ctrlPr>
                            </m:limLowPr>
                            <m:e>
                              <m:r>
                                <a:rPr lang="en-US" b="0" i="1">
                                  <a:latin typeface="Cambria Math"/>
                                </a:rPr>
                                <m:t>𝑚𝑖𝑛</m:t>
                              </m:r>
                            </m:e>
                            <m:lim>
                              <m:r>
                                <a:rPr lang="en-US" b="0" i="1">
                                  <a:latin typeface="Cambria Math"/>
                                </a:rPr>
                                <m:t>𝑎</m:t>
                              </m:r>
                            </m:lim>
                          </m:limLow>
                        </m:fName>
                        <m:e>
                          <m:func>
                            <m:funcPr>
                              <m:ctrlPr>
                                <a:rPr lang="en-US" i="1">
                                  <a:latin typeface="Cambria Math"/>
                                </a:rPr>
                              </m:ctrlPr>
                            </m:funcPr>
                            <m:fName>
                              <m:limLow>
                                <m:limLowPr>
                                  <m:ctrlPr>
                                    <a:rPr lang="en-US" i="1">
                                      <a:latin typeface="Cambria Math"/>
                                    </a:rPr>
                                  </m:ctrlPr>
                                </m:limLowPr>
                                <m:e>
                                  <m:r>
                                    <a:rPr lang="en-US" b="0" i="1">
                                      <a:latin typeface="Cambria Math"/>
                                    </a:rPr>
                                    <m:t>𝑚𝑎𝑥</m:t>
                                  </m:r>
                                </m:e>
                                <m:lim>
                                  <m:r>
                                    <a:rPr lang="en-US" b="0" i="1">
                                      <a:latin typeface="Cambria Math"/>
                                    </a:rPr>
                                    <m:t>𝑑</m:t>
                                  </m:r>
                                </m:lim>
                              </m:limLow>
                            </m:fName>
                            <m:e>
                              <m:sSubSup>
                                <m:sSubSupPr>
                                  <m:ctrlPr>
                                    <a:rPr lang="en-US" i="1" smtClean="0">
                                      <a:latin typeface="Cambria Math"/>
                                    </a:rPr>
                                  </m:ctrlPr>
                                </m:sSubSupPr>
                                <m:e>
                                  <m:r>
                                    <a:rPr lang="en-US" b="0" i="1" smtClean="0">
                                      <a:latin typeface="Cambria Math"/>
                                    </a:rPr>
                                    <m:t>𝑝</m:t>
                                  </m:r>
                                </m:e>
                                <m:sub>
                                  <m:r>
                                    <a:rPr lang="en-US" b="0" i="1" smtClean="0">
                                      <a:latin typeface="Cambria Math"/>
                                    </a:rPr>
                                    <m:t>𝐴</m:t>
                                  </m:r>
                                </m:sub>
                                <m:sup>
                                  <m:r>
                                    <a:rPr lang="en-US" b="0" i="1" smtClean="0">
                                      <a:latin typeface="Cambria Math"/>
                                    </a:rPr>
                                    <m:t>𝑇</m:t>
                                  </m:r>
                                </m:sup>
                              </m:sSubSup>
                              <m:sSub>
                                <m:sSubPr>
                                  <m:ctrlPr>
                                    <a:rPr lang="en-US" i="1" smtClean="0">
                                      <a:latin typeface="Cambria Math"/>
                                    </a:rPr>
                                  </m:ctrlPr>
                                </m:sSubPr>
                                <m:e>
                                  <m:r>
                                    <a:rPr lang="en-US" b="0" i="1" smtClean="0">
                                      <a:latin typeface="Cambria Math"/>
                                    </a:rPr>
                                    <m:t>𝑣</m:t>
                                  </m:r>
                                </m:e>
                                <m:sub>
                                  <m:r>
                                    <a:rPr lang="en-US" b="0" i="1" smtClean="0">
                                      <a:latin typeface="Cambria Math"/>
                                    </a:rPr>
                                    <m:t>𝐴</m:t>
                                  </m:r>
                                </m:sub>
                              </m:sSub>
                              <m:r>
                                <a:rPr lang="en-US" b="0" i="1" smtClean="0">
                                  <a:latin typeface="Cambria Math"/>
                                </a:rPr>
                                <m:t>𝑎</m:t>
                              </m:r>
                              <m:d>
                                <m:dPr>
                                  <m:ctrlPr>
                                    <a:rPr lang="en-US" i="1" smtClean="0">
                                      <a:latin typeface="Cambria Math"/>
                                    </a:rPr>
                                  </m:ctrlPr>
                                </m:dPr>
                                <m:e>
                                  <m:r>
                                    <a:rPr lang="en-US" b="0" i="1" smtClean="0">
                                      <a:latin typeface="Cambria Math"/>
                                    </a:rPr>
                                    <m:t>𝑡</m:t>
                                  </m:r>
                                </m:e>
                              </m:d>
                              <m:r>
                                <a:rPr lang="en-US" b="0" i="1" smtClean="0">
                                  <a:latin typeface="Cambria Math"/>
                                </a:rPr>
                                <m:t>+</m:t>
                              </m:r>
                              <m:sSubSup>
                                <m:sSubSupPr>
                                  <m:ctrlPr>
                                    <a:rPr lang="en-US" i="1" smtClean="0">
                                      <a:latin typeface="Cambria Math"/>
                                    </a:rPr>
                                  </m:ctrlPr>
                                </m:sSubSupPr>
                                <m:e>
                                  <m:r>
                                    <a:rPr lang="en-US" b="0" i="1" smtClean="0">
                                      <a:latin typeface="Cambria Math"/>
                                    </a:rPr>
                                    <m:t>𝑝</m:t>
                                  </m:r>
                                </m:e>
                                <m:sub>
                                  <m:r>
                                    <a:rPr lang="en-US" b="0" i="1" smtClean="0">
                                      <a:latin typeface="Cambria Math"/>
                                    </a:rPr>
                                    <m:t>𝐷</m:t>
                                  </m:r>
                                </m:sub>
                                <m:sup>
                                  <m:r>
                                    <a:rPr lang="en-US" b="0" i="1" smtClean="0">
                                      <a:latin typeface="Cambria Math"/>
                                    </a:rPr>
                                    <m:t>𝑇</m:t>
                                  </m:r>
                                </m:sup>
                              </m:sSubSup>
                              <m:sSub>
                                <m:sSubPr>
                                  <m:ctrlPr>
                                    <a:rPr lang="en-US" i="1" smtClean="0">
                                      <a:latin typeface="Cambria Math"/>
                                    </a:rPr>
                                  </m:ctrlPr>
                                </m:sSubPr>
                                <m:e>
                                  <m:r>
                                    <a:rPr lang="en-US" b="0" i="1" smtClean="0">
                                      <a:latin typeface="Cambria Math"/>
                                    </a:rPr>
                                    <m:t>𝑣</m:t>
                                  </m:r>
                                </m:e>
                                <m:sub>
                                  <m:r>
                                    <a:rPr lang="en-US" b="0" i="1" smtClean="0">
                                      <a:latin typeface="Cambria Math"/>
                                    </a:rPr>
                                    <m:t>𝐷</m:t>
                                  </m:r>
                                </m:sub>
                              </m:sSub>
                              <m:r>
                                <a:rPr lang="en-US" b="0" i="1" smtClean="0">
                                  <a:latin typeface="Cambria Math"/>
                                </a:rPr>
                                <m:t>𝑑</m:t>
                              </m:r>
                              <m:d>
                                <m:dPr>
                                  <m:ctrlPr>
                                    <a:rPr lang="en-US" i="1" smtClean="0">
                                      <a:latin typeface="Cambria Math"/>
                                    </a:rPr>
                                  </m:ctrlPr>
                                </m:dPr>
                                <m:e>
                                  <m:r>
                                    <a:rPr lang="en-US" b="0" i="1" smtClean="0">
                                      <a:latin typeface="Cambria Math"/>
                                    </a:rPr>
                                    <m:t>𝑡</m:t>
                                  </m:r>
                                </m:e>
                              </m:d>
                            </m:e>
                          </m:func>
                        </m:e>
                      </m:func>
                    </m:oMath>
                  </m:oMathPara>
                </a14:m>
                <a:endParaRPr lang="en-US" dirty="0" smtClean="0"/>
              </a:p>
              <a:p>
                <a:r>
                  <a:rPr lang="en-US" dirty="0" smtClean="0"/>
                  <a:t>Performing the maximization, we have</a:t>
                </a:r>
              </a:p>
              <a:p>
                <a:pPr marL="0" indent="0">
                  <a:buNone/>
                </a:pPr>
                <a14:m>
                  <m:oMathPara xmlns:m="http://schemas.openxmlformats.org/officeDocument/2006/math">
                    <m:oMathParaPr>
                      <m:jc m:val="centerGroup"/>
                    </m:oMathParaPr>
                    <m:oMath xmlns:m="http://schemas.openxmlformats.org/officeDocument/2006/math">
                      <m:r>
                        <a:rPr lang="en-US" b="0" i="1">
                          <a:latin typeface="Cambria Math"/>
                        </a:rPr>
                        <m:t>𝐻</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𝑝</m:t>
                          </m:r>
                        </m:e>
                      </m:d>
                      <m:r>
                        <a:rPr lang="en-US" b="0" i="1" smtClean="0">
                          <a:latin typeface="Cambria Math"/>
                        </a:rPr>
                        <m:t>=−</m:t>
                      </m:r>
                      <m:sSub>
                        <m:sSubPr>
                          <m:ctrlPr>
                            <a:rPr lang="en-US" i="1" smtClean="0">
                              <a:latin typeface="Cambria Math"/>
                            </a:rPr>
                          </m:ctrlPr>
                        </m:sSubPr>
                        <m:e>
                          <m:r>
                            <a:rPr lang="en-US" b="0" i="1" smtClean="0">
                              <a:latin typeface="Cambria Math"/>
                            </a:rPr>
                            <m:t>𝑣</m:t>
                          </m:r>
                        </m:e>
                        <m:sub>
                          <m:r>
                            <a:rPr lang="en-US" b="0" i="1" smtClean="0">
                              <a:latin typeface="Cambria Math"/>
                            </a:rPr>
                            <m:t>𝐴</m:t>
                          </m:r>
                        </m:sub>
                      </m:sSub>
                      <m:sSub>
                        <m:sSubPr>
                          <m:ctrlPr>
                            <a:rPr lang="en-US" i="1" smtClean="0">
                              <a:latin typeface="Cambria Math"/>
                            </a:rPr>
                          </m:ctrlPr>
                        </m:sSubPr>
                        <m:e>
                          <m:d>
                            <m:dPr>
                              <m:begChr m:val="‖"/>
                              <m:endChr m:val="‖"/>
                              <m:ctrlPr>
                                <a:rPr lang="en-US" i="1" smtClean="0">
                                  <a:latin typeface="Cambria Math"/>
                                </a:rPr>
                              </m:ctrlPr>
                            </m:dPr>
                            <m:e>
                              <m:sSubSup>
                                <m:sSubSupPr>
                                  <m:ctrlPr>
                                    <a:rPr lang="en-US" i="1" smtClean="0">
                                      <a:latin typeface="Cambria Math"/>
                                    </a:rPr>
                                  </m:ctrlPr>
                                </m:sSubSupPr>
                                <m:e>
                                  <m:r>
                                    <a:rPr lang="en-US" b="0" i="1" smtClean="0">
                                      <a:latin typeface="Cambria Math"/>
                                    </a:rPr>
                                    <m:t>𝑝</m:t>
                                  </m:r>
                                </m:e>
                                <m:sub>
                                  <m:r>
                                    <a:rPr lang="en-US" b="0" i="1" smtClean="0">
                                      <a:latin typeface="Cambria Math"/>
                                    </a:rPr>
                                    <m:t>𝐴</m:t>
                                  </m:r>
                                </m:sub>
                                <m:sup>
                                  <m:r>
                                    <a:rPr lang="en-US" b="0" i="1" smtClean="0">
                                      <a:latin typeface="Cambria Math"/>
                                    </a:rPr>
                                    <m:t>𝑇</m:t>
                                  </m:r>
                                </m:sup>
                              </m:sSubSup>
                            </m:e>
                          </m:d>
                        </m:e>
                        <m:sub>
                          <m:r>
                            <a:rPr lang="en-US" b="0" i="1" smtClean="0">
                              <a:latin typeface="Cambria Math"/>
                            </a:rPr>
                            <m:t>2</m:t>
                          </m:r>
                        </m:sub>
                      </m:sSub>
                      <m:r>
                        <a:rPr lang="en-US" b="0" i="1" smtClean="0">
                          <a:latin typeface="Cambria Math"/>
                        </a:rPr>
                        <m:t>+</m:t>
                      </m:r>
                      <m:sSub>
                        <m:sSubPr>
                          <m:ctrlPr>
                            <a:rPr lang="en-US" i="1" smtClean="0">
                              <a:latin typeface="Cambria Math"/>
                            </a:rPr>
                          </m:ctrlPr>
                        </m:sSubPr>
                        <m:e>
                          <m:r>
                            <a:rPr lang="en-US" b="0" i="1" smtClean="0">
                              <a:latin typeface="Cambria Math"/>
                            </a:rPr>
                            <m:t>𝑣</m:t>
                          </m:r>
                        </m:e>
                        <m:sub>
                          <m:r>
                            <a:rPr lang="en-US" b="0" i="1" smtClean="0">
                              <a:latin typeface="Cambria Math"/>
                            </a:rPr>
                            <m:t>𝐷</m:t>
                          </m:r>
                        </m:sub>
                      </m:sSub>
                      <m:sSub>
                        <m:sSubPr>
                          <m:ctrlPr>
                            <a:rPr lang="en-US" i="1">
                              <a:latin typeface="Cambria Math"/>
                            </a:rPr>
                          </m:ctrlPr>
                        </m:sSubPr>
                        <m:e>
                          <m:d>
                            <m:dPr>
                              <m:begChr m:val="‖"/>
                              <m:endChr m:val="‖"/>
                              <m:ctrlPr>
                                <a:rPr lang="en-US" i="1">
                                  <a:latin typeface="Cambria Math"/>
                                </a:rPr>
                              </m:ctrlPr>
                            </m:dPr>
                            <m:e>
                              <m:sSubSup>
                                <m:sSubSupPr>
                                  <m:ctrlPr>
                                    <a:rPr lang="en-US" i="1">
                                      <a:latin typeface="Cambria Math"/>
                                    </a:rPr>
                                  </m:ctrlPr>
                                </m:sSubSupPr>
                                <m:e>
                                  <m:r>
                                    <a:rPr lang="en-US" b="0" i="1">
                                      <a:latin typeface="Cambria Math"/>
                                    </a:rPr>
                                    <m:t>𝑝</m:t>
                                  </m:r>
                                </m:e>
                                <m:sub>
                                  <m:r>
                                    <a:rPr lang="en-US" b="0" i="1" smtClean="0">
                                      <a:latin typeface="Cambria Math"/>
                                    </a:rPr>
                                    <m:t>𝐷</m:t>
                                  </m:r>
                                </m:sub>
                                <m:sup>
                                  <m:r>
                                    <a:rPr lang="en-US" b="0" i="1">
                                      <a:latin typeface="Cambria Math"/>
                                    </a:rPr>
                                    <m:t>𝑇</m:t>
                                  </m:r>
                                </m:sup>
                              </m:sSubSup>
                            </m:e>
                          </m:d>
                        </m:e>
                        <m:sub>
                          <m:r>
                            <a:rPr lang="en-US" b="0" i="1">
                              <a:latin typeface="Cambria Math"/>
                            </a:rPr>
                            <m:t>2</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a:stretch>
              </a:blipFill>
            </p:spPr>
            <p:txBody>
              <a:bodyPr/>
              <a:lstStyle/>
              <a:p>
                <a:r>
                  <a:rPr lang="en-US">
                    <a:noFill/>
                  </a:rPr>
                  <a:t> </a:t>
                </a:r>
              </a:p>
            </p:txBody>
          </p:sp>
        </mc:Fallback>
      </mc:AlternateContent>
      <p:grpSp>
        <p:nvGrpSpPr>
          <p:cNvPr id="11" name="Group 10"/>
          <p:cNvGrpSpPr/>
          <p:nvPr/>
        </p:nvGrpSpPr>
        <p:grpSpPr>
          <a:xfrm>
            <a:off x="7239000" y="3657600"/>
            <a:ext cx="1853734" cy="1664732"/>
            <a:chOff x="7086600" y="4050268"/>
            <a:chExt cx="1853734" cy="1664732"/>
          </a:xfrm>
        </p:grpSpPr>
        <p:sp>
          <p:nvSpPr>
            <p:cNvPr id="5" name="Oval 4"/>
            <p:cNvSpPr/>
            <p:nvPr/>
          </p:nvSpPr>
          <p:spPr bwMode="auto">
            <a:xfrm>
              <a:off x="7086600" y="4419600"/>
              <a:ext cx="1371600" cy="1295400"/>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5" idx="7"/>
            </p:cNvCxnSpPr>
            <p:nvPr/>
          </p:nvCxnSpPr>
          <p:spPr bwMode="auto">
            <a:xfrm flipV="1">
              <a:off x="7772400" y="4609307"/>
              <a:ext cx="484934" cy="457993"/>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p:cNvSpPr txBox="1"/>
                <p:nvPr/>
              </p:nvSpPr>
              <p:spPr>
                <a:xfrm>
                  <a:off x="7924800" y="4050268"/>
                  <a:ext cx="101553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a:rPr>
                          </m:ctrlPr>
                        </m:sSubPr>
                        <m:e>
                          <m:r>
                            <a:rPr lang="en-US" b="0" i="1" smtClean="0">
                              <a:latin typeface="Cambria Math"/>
                            </a:rPr>
                            <m:t>𝑝</m:t>
                          </m:r>
                        </m:e>
                        <m:sub>
                          <m:r>
                            <a:rPr lang="en-US" b="0" i="1" smtClean="0">
                              <a:latin typeface="Cambria Math"/>
                            </a:rPr>
                            <m:t>𝐷</m:t>
                          </m:r>
                        </m:sub>
                      </m:sSub>
                    </m:oMath>
                  </a14:m>
                  <a:r>
                    <a:rPr lang="en-US" dirty="0" smtClean="0"/>
                    <a:t> or </a:t>
                  </a:r>
                  <a14:m>
                    <m:oMath xmlns:m="http://schemas.openxmlformats.org/officeDocument/2006/math">
                      <m:sSub>
                        <m:sSubPr>
                          <m:ctrlPr>
                            <a:rPr lang="en-US" b="0" i="1" smtClean="0">
                              <a:latin typeface="Cambria Math"/>
                            </a:rPr>
                          </m:ctrlPr>
                        </m:sSubPr>
                        <m:e>
                          <m:r>
                            <a:rPr lang="en-US" b="0" i="1" smtClean="0">
                              <a:latin typeface="Cambria Math"/>
                            </a:rPr>
                            <m:t>𝑝</m:t>
                          </m:r>
                        </m:e>
                        <m:sub>
                          <m:r>
                            <a:rPr lang="en-US" b="0" i="1" smtClean="0">
                              <a:latin typeface="Cambria Math"/>
                            </a:rPr>
                            <m:t>𝐴</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924800" y="4050268"/>
                  <a:ext cx="1015534" cy="369332"/>
                </a:xfrm>
                <a:prstGeom prst="rect">
                  <a:avLst/>
                </a:prstGeom>
                <a:blipFill rotWithShape="1">
                  <a:blip r:embed="rId4"/>
                  <a:stretch>
                    <a:fillRect t="-8197" b="-24590"/>
                  </a:stretch>
                </a:blipFill>
              </p:spPr>
              <p:txBody>
                <a:bodyPr/>
                <a:lstStyle/>
                <a:p>
                  <a:r>
                    <a:rPr lang="en-US">
                      <a:noFill/>
                    </a:rPr>
                    <a:t> </a:t>
                  </a:r>
                </a:p>
              </p:txBody>
            </p:sp>
          </mc:Fallback>
        </mc:AlternateContent>
        <p:sp>
          <p:nvSpPr>
            <p:cNvPr id="10" name="Freeform 9"/>
            <p:cNvSpPr/>
            <p:nvPr/>
          </p:nvSpPr>
          <p:spPr bwMode="auto">
            <a:xfrm>
              <a:off x="7790583" y="4296427"/>
              <a:ext cx="201022" cy="551146"/>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sp>
        <p:nvSpPr>
          <p:cNvPr id="6" name="Title 5"/>
          <p:cNvSpPr>
            <a:spLocks noGrp="1"/>
          </p:cNvSpPr>
          <p:nvPr>
            <p:ph type="title"/>
          </p:nvPr>
        </p:nvSpPr>
        <p:spPr/>
        <p:txBody>
          <a:bodyPr/>
          <a:lstStyle/>
          <a:p>
            <a:r>
              <a:rPr lang="en-US" dirty="0" smtClean="0"/>
              <a:t>The Hamiltonian</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20</a:t>
            </a:fld>
            <a:endParaRPr lang="en-US"/>
          </a:p>
        </p:txBody>
      </p:sp>
    </p:spTree>
    <p:extLst>
      <p:ext uri="{BB962C8B-B14F-4D97-AF65-F5344CB8AC3E}">
        <p14:creationId xmlns:p14="http://schemas.microsoft.com/office/powerpoint/2010/main" val="3323963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Set of initial conditions from which the attacker guaranteed to win after time </a:t>
                </a:r>
                <a14:m>
                  <m:oMath xmlns:m="http://schemas.openxmlformats.org/officeDocument/2006/math">
                    <m:r>
                      <a:rPr lang="en-US" b="0" i="1">
                        <a:latin typeface="Cambria Math"/>
                      </a:rPr>
                      <m:t>𝑇</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a:latin typeface="Cambria Math"/>
                        </a:rPr>
                        <m:t>ℛ</m:t>
                      </m:r>
                      <m:sSub>
                        <m:sSubPr>
                          <m:ctrlPr>
                            <a:rPr lang="en-US" i="1">
                              <a:latin typeface="Cambria Math"/>
                            </a:rPr>
                          </m:ctrlPr>
                        </m:sSubPr>
                        <m:e>
                          <m:r>
                            <a:rPr lang="en-US" b="0" i="1">
                              <a:latin typeface="Cambria Math"/>
                            </a:rPr>
                            <m:t>𝒜</m:t>
                          </m:r>
                        </m:e>
                        <m:sub>
                          <m:r>
                            <a:rPr lang="en-US" b="0" i="1">
                              <a:latin typeface="Cambria Math"/>
                            </a:rPr>
                            <m:t>𝑇</m:t>
                          </m:r>
                        </m:sub>
                      </m:sSub>
                      <m:d>
                        <m:dPr>
                          <m:ctrlPr>
                            <a:rPr lang="en-US" i="1">
                              <a:latin typeface="Cambria Math"/>
                            </a:rPr>
                          </m:ctrlPr>
                        </m:dPr>
                        <m:e>
                          <m:r>
                            <a:rPr lang="en-US" b="0" i="1">
                              <a:latin typeface="Cambria Math"/>
                            </a:rPr>
                            <m:t>𝑅</m:t>
                          </m:r>
                          <m:r>
                            <a:rPr lang="en-US" b="0" i="1">
                              <a:latin typeface="Cambria Math"/>
                            </a:rPr>
                            <m:t>,</m:t>
                          </m:r>
                          <m:r>
                            <a:rPr lang="en-US" b="0" i="1">
                              <a:latin typeface="Cambria Math"/>
                            </a:rPr>
                            <m:t>𝐴</m:t>
                          </m:r>
                        </m:e>
                      </m:d>
                      <m:r>
                        <a:rPr lang="en-US" b="0" i="1">
                          <a:latin typeface="Cambria Math"/>
                        </a:rPr>
                        <m:t>=</m:t>
                      </m:r>
                      <m:d>
                        <m:dPr>
                          <m:begChr m:val="{"/>
                          <m:endChr m:val="}"/>
                          <m:ctrlPr>
                            <a:rPr lang="en-US" i="1">
                              <a:latin typeface="Cambria Math"/>
                            </a:rPr>
                          </m:ctrlPr>
                        </m:dPr>
                        <m:e>
                          <m:r>
                            <a:rPr lang="en-US" b="0" i="1">
                              <a:latin typeface="Cambria Math"/>
                            </a:rPr>
                            <m:t>𝑥</m:t>
                          </m:r>
                          <m:r>
                            <a:rPr lang="en-US" b="0" i="1">
                              <a:latin typeface="Cambria Math"/>
                            </a:rPr>
                            <m:t>∈</m:t>
                          </m:r>
                          <m:sSup>
                            <m:sSupPr>
                              <m:ctrlPr>
                                <a:rPr lang="en-US" i="1">
                                  <a:latin typeface="Cambria Math"/>
                                </a:rPr>
                              </m:ctrlPr>
                            </m:sSupPr>
                            <m:e>
                              <m:r>
                                <a:rPr lang="en-US" b="0" i="1">
                                  <a:latin typeface="Cambria Math"/>
                                </a:rPr>
                                <m:t>ℝ</m:t>
                              </m:r>
                            </m:e>
                            <m:sup>
                              <m:r>
                                <a:rPr lang="en-US" b="0" i="1">
                                  <a:latin typeface="Cambria Math"/>
                                </a:rPr>
                                <m:t>4</m:t>
                              </m:r>
                            </m:sup>
                          </m:sSup>
                          <m:r>
                            <a:rPr lang="en-US" b="0" i="1">
                              <a:latin typeface="Cambria Math"/>
                            </a:rPr>
                            <m:t>:</m:t>
                          </m:r>
                          <m:r>
                            <m:rPr>
                              <m:sty m:val="p"/>
                            </m:rPr>
                            <a:rPr lang="en-US" b="0" i="1" smtClean="0">
                              <a:latin typeface="Cambria Math"/>
                            </a:rPr>
                            <m:t>Φ</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𝑇</m:t>
                              </m:r>
                            </m:e>
                          </m:d>
                          <m:r>
                            <a:rPr lang="en-US" b="0" i="1">
                              <a:latin typeface="Cambria Math"/>
                            </a:rPr>
                            <m:t>≤0</m:t>
                          </m:r>
                        </m:e>
                      </m:d>
                    </m:oMath>
                  </m:oMathPara>
                </a14:m>
                <a:endParaRPr lang="en-US" i="1" dirty="0"/>
              </a:p>
              <a:p>
                <a:endParaRPr lang="en-US" dirty="0" smtClean="0"/>
              </a:p>
              <a:p>
                <a:r>
                  <a:rPr lang="en-US" dirty="0" smtClean="0"/>
                  <a:t>Reach-avoid </a:t>
                </a:r>
                <a:r>
                  <a:rPr lang="en-US" dirty="0"/>
                  <a:t>set</a:t>
                </a:r>
                <a:r>
                  <a:rPr lang="en-US" dirty="0" smtClean="0"/>
                  <a:t>: </a:t>
                </a:r>
                <a14:m>
                  <m:oMath xmlns:m="http://schemas.openxmlformats.org/officeDocument/2006/math">
                    <m:r>
                      <a:rPr lang="en-US" b="0" i="1">
                        <a:latin typeface="Cambria Math"/>
                      </a:rPr>
                      <m:t>𝑇</m:t>
                    </m:r>
                    <m:r>
                      <a:rPr lang="en-US" b="0" i="1">
                        <a:latin typeface="Cambria Math"/>
                      </a:rPr>
                      <m:t>→∞⇒</m:t>
                    </m:r>
                    <m:r>
                      <a:rPr lang="en-US" b="0" i="1">
                        <a:latin typeface="Cambria Math"/>
                      </a:rPr>
                      <m:t>ℛ</m:t>
                    </m:r>
                    <m:sSub>
                      <m:sSubPr>
                        <m:ctrlPr>
                          <a:rPr lang="en-US" i="1">
                            <a:latin typeface="Cambria Math"/>
                          </a:rPr>
                        </m:ctrlPr>
                      </m:sSubPr>
                      <m:e>
                        <m:r>
                          <a:rPr lang="en-US" b="0" i="1">
                            <a:latin typeface="Cambria Math"/>
                          </a:rPr>
                          <m:t>𝒜</m:t>
                        </m:r>
                      </m:e>
                      <m:sub>
                        <m:r>
                          <a:rPr lang="en-US" b="0" i="1">
                            <a:latin typeface="Cambria Math"/>
                          </a:rPr>
                          <m:t>∞</m:t>
                        </m:r>
                      </m:sub>
                    </m:sSub>
                    <m:d>
                      <m:dPr>
                        <m:ctrlPr>
                          <a:rPr lang="en-US" i="1">
                            <a:latin typeface="Cambria Math"/>
                          </a:rPr>
                        </m:ctrlPr>
                      </m:dPr>
                      <m:e>
                        <m:r>
                          <a:rPr lang="en-US" b="0" i="1">
                            <a:latin typeface="Cambria Math"/>
                          </a:rPr>
                          <m:t>𝑅</m:t>
                        </m:r>
                        <m:r>
                          <a:rPr lang="en-US" b="0" i="1">
                            <a:latin typeface="Cambria Math"/>
                          </a:rPr>
                          <m:t>,</m:t>
                        </m:r>
                        <m:r>
                          <a:rPr lang="en-US" b="0" i="1">
                            <a:latin typeface="Cambria Math"/>
                          </a:rPr>
                          <m:t>𝐴</m:t>
                        </m:r>
                      </m:e>
                    </m:d>
                  </m:oMath>
                </a14:m>
                <a:endParaRPr lang="en-US" dirty="0" smtClean="0"/>
              </a:p>
              <a:p>
                <a:endParaRPr lang="en-US" dirty="0" smtClean="0"/>
              </a:p>
              <a:p>
                <a:r>
                  <a:rPr lang="en-US" dirty="0" smtClean="0">
                    <a:solidFill>
                      <a:schemeClr val="bg1"/>
                    </a:solidFill>
                  </a:rPr>
                  <a:t>Level </a:t>
                </a:r>
                <a:r>
                  <a:rPr lang="en-US" dirty="0">
                    <a:solidFill>
                      <a:schemeClr val="bg1"/>
                    </a:solidFill>
                  </a:rPr>
                  <a:t>set representation: </a:t>
                </a:r>
                <a14:m>
                  <m:oMath xmlns:m="http://schemas.openxmlformats.org/officeDocument/2006/math">
                    <m:sSub>
                      <m:sSubPr>
                        <m:ctrlPr>
                          <a:rPr lang="en-US" i="1">
                            <a:solidFill>
                              <a:schemeClr val="bg1"/>
                            </a:solidFill>
                            <a:latin typeface="Cambria Math"/>
                          </a:rPr>
                        </m:ctrlPr>
                      </m:sSubPr>
                      <m:e>
                        <m:r>
                          <m:rPr>
                            <m:sty m:val="p"/>
                          </m:rPr>
                          <a:rPr lang="en-US" b="0" i="1">
                            <a:solidFill>
                              <a:schemeClr val="bg1"/>
                            </a:solidFill>
                            <a:latin typeface="Cambria Math"/>
                          </a:rPr>
                          <m:t>Φ</m:t>
                        </m:r>
                      </m:e>
                      <m:sub>
                        <m:r>
                          <a:rPr lang="en-US" b="0" i="1">
                            <a:solidFill>
                              <a:schemeClr val="bg1"/>
                            </a:solidFill>
                            <a:latin typeface="Cambria Math"/>
                          </a:rPr>
                          <m:t>4</m:t>
                        </m:r>
                      </m:sub>
                    </m:sSub>
                    <m:d>
                      <m:dPr>
                        <m:ctrlPr>
                          <a:rPr lang="en-US" i="1">
                            <a:solidFill>
                              <a:schemeClr val="bg1"/>
                            </a:solidFill>
                            <a:latin typeface="Cambria Math"/>
                          </a:rPr>
                        </m:ctrlPr>
                      </m:dPr>
                      <m:e>
                        <m:r>
                          <a:rPr lang="en-US" b="0" i="1">
                            <a:solidFill>
                              <a:schemeClr val="bg1"/>
                            </a:solidFill>
                            <a:latin typeface="Cambria Math"/>
                          </a:rPr>
                          <m:t>𝑥</m:t>
                        </m:r>
                      </m:e>
                    </m:d>
                  </m:oMath>
                </a14:m>
                <a:endParaRPr lang="en-US" dirty="0">
                  <a:solidFill>
                    <a:schemeClr val="bg1"/>
                  </a:solidFill>
                </a:endParaRPr>
              </a:p>
              <a:p>
                <a:pPr lvl="1"/>
                <a14:m>
                  <m:oMath xmlns:m="http://schemas.openxmlformats.org/officeDocument/2006/math">
                    <m:r>
                      <a:rPr lang="en-US" b="0" i="1" smtClean="0">
                        <a:solidFill>
                          <a:schemeClr val="bg1"/>
                        </a:solidFill>
                        <a:latin typeface="Cambria Math"/>
                      </a:rPr>
                      <m:t>𝑥</m:t>
                    </m:r>
                    <m:r>
                      <a:rPr lang="en-US" b="0" i="1" smtClean="0">
                        <a:solidFill>
                          <a:schemeClr val="bg1"/>
                        </a:solidFill>
                        <a:latin typeface="Cambria Math"/>
                      </a:rPr>
                      <m:t>∈</m:t>
                    </m:r>
                    <m:r>
                      <a:rPr lang="en-US" b="0" i="1">
                        <a:solidFill>
                          <a:schemeClr val="bg1"/>
                        </a:solidFill>
                        <a:latin typeface="Cambria Math"/>
                      </a:rPr>
                      <m:t>ℛ</m:t>
                    </m:r>
                    <m:sSub>
                      <m:sSubPr>
                        <m:ctrlPr>
                          <a:rPr lang="en-US" i="1">
                            <a:solidFill>
                              <a:schemeClr val="bg1"/>
                            </a:solidFill>
                            <a:latin typeface="Cambria Math"/>
                          </a:rPr>
                        </m:ctrlPr>
                      </m:sSubPr>
                      <m:e>
                        <m:r>
                          <a:rPr lang="en-US" b="0" i="1">
                            <a:solidFill>
                              <a:schemeClr val="bg1"/>
                            </a:solidFill>
                            <a:latin typeface="Cambria Math"/>
                          </a:rPr>
                          <m:t>𝒜</m:t>
                        </m:r>
                      </m:e>
                      <m:sub>
                        <m:r>
                          <a:rPr lang="en-US" b="0" i="1">
                            <a:solidFill>
                              <a:schemeClr val="bg1"/>
                            </a:solidFill>
                            <a:latin typeface="Cambria Math"/>
                          </a:rPr>
                          <m:t>∞</m:t>
                        </m:r>
                      </m:sub>
                    </m:sSub>
                    <m:d>
                      <m:dPr>
                        <m:ctrlPr>
                          <a:rPr lang="en-US" i="1">
                            <a:solidFill>
                              <a:schemeClr val="bg1"/>
                            </a:solidFill>
                            <a:latin typeface="Cambria Math"/>
                          </a:rPr>
                        </m:ctrlPr>
                      </m:dPr>
                      <m:e>
                        <m:r>
                          <a:rPr lang="en-US" b="0" i="1">
                            <a:solidFill>
                              <a:schemeClr val="bg1"/>
                            </a:solidFill>
                            <a:latin typeface="Cambria Math"/>
                          </a:rPr>
                          <m:t>𝑅</m:t>
                        </m:r>
                        <m:r>
                          <a:rPr lang="en-US" b="0" i="1">
                            <a:solidFill>
                              <a:schemeClr val="bg1"/>
                            </a:solidFill>
                            <a:latin typeface="Cambria Math"/>
                          </a:rPr>
                          <m:t>,</m:t>
                        </m:r>
                        <m:r>
                          <a:rPr lang="en-US" b="0" i="1">
                            <a:solidFill>
                              <a:schemeClr val="bg1"/>
                            </a:solidFill>
                            <a:latin typeface="Cambria Math"/>
                          </a:rPr>
                          <m:t>𝐴</m:t>
                        </m:r>
                      </m:e>
                    </m:d>
                    <m:r>
                      <a:rPr lang="en-US" b="0" i="1" smtClean="0">
                        <a:solidFill>
                          <a:schemeClr val="bg1"/>
                        </a:solidFill>
                        <a:latin typeface="Cambria Math"/>
                      </a:rPr>
                      <m:t>⇔</m:t>
                    </m:r>
                  </m:oMath>
                </a14:m>
                <a:r>
                  <a:rPr lang="en-US" dirty="0">
                    <a:solidFill>
                      <a:schemeClr val="bg1"/>
                    </a:solidFill>
                  </a:rPr>
                  <a:t> </a:t>
                </a:r>
                <a14:m>
                  <m:oMath xmlns:m="http://schemas.openxmlformats.org/officeDocument/2006/math">
                    <m:sSub>
                      <m:sSubPr>
                        <m:ctrlPr>
                          <a:rPr lang="en-US" i="1">
                            <a:solidFill>
                              <a:schemeClr val="bg1"/>
                            </a:solidFill>
                            <a:latin typeface="Cambria Math"/>
                          </a:rPr>
                        </m:ctrlPr>
                      </m:sSubPr>
                      <m:e>
                        <m:r>
                          <m:rPr>
                            <m:sty m:val="p"/>
                          </m:rPr>
                          <a:rPr lang="en-US" b="0" i="1">
                            <a:solidFill>
                              <a:schemeClr val="bg1"/>
                            </a:solidFill>
                            <a:latin typeface="Cambria Math"/>
                          </a:rPr>
                          <m:t>Φ</m:t>
                        </m:r>
                      </m:e>
                      <m:sub>
                        <m:r>
                          <a:rPr lang="en-US" b="0" i="1">
                            <a:solidFill>
                              <a:schemeClr val="bg1"/>
                            </a:solidFill>
                            <a:latin typeface="Cambria Math"/>
                          </a:rPr>
                          <m:t>4</m:t>
                        </m:r>
                      </m:sub>
                    </m:sSub>
                    <m:d>
                      <m:dPr>
                        <m:ctrlPr>
                          <a:rPr lang="en-US" i="1">
                            <a:solidFill>
                              <a:schemeClr val="bg1"/>
                            </a:solidFill>
                            <a:latin typeface="Cambria Math"/>
                          </a:rPr>
                        </m:ctrlPr>
                      </m:dPr>
                      <m:e>
                        <m:r>
                          <a:rPr lang="en-US" b="0" i="1">
                            <a:solidFill>
                              <a:schemeClr val="bg1"/>
                            </a:solidFill>
                            <a:latin typeface="Cambria Math"/>
                          </a:rPr>
                          <m:t>𝑥</m:t>
                        </m:r>
                      </m:e>
                    </m:d>
                    <m:r>
                      <a:rPr lang="en-US" b="0" i="1" smtClean="0">
                        <a:solidFill>
                          <a:schemeClr val="bg1"/>
                        </a:solidFill>
                        <a:latin typeface="Cambria Math"/>
                      </a:rPr>
                      <m:t>≤0</m:t>
                    </m:r>
                  </m:oMath>
                </a14:m>
                <a:endParaRPr 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Solution to the 4D HJI PDE</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21</a:t>
            </a:fld>
            <a:endParaRPr lang="en-US"/>
          </a:p>
        </p:txBody>
      </p:sp>
    </p:spTree>
    <p:extLst>
      <p:ext uri="{BB962C8B-B14F-4D97-AF65-F5344CB8AC3E}">
        <p14:creationId xmlns:p14="http://schemas.microsoft.com/office/powerpoint/2010/main" val="591934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Set of initial conditions from which the attacker guaranteed to win after time </a:t>
                </a:r>
                <a14:m>
                  <m:oMath xmlns:m="http://schemas.openxmlformats.org/officeDocument/2006/math">
                    <m:r>
                      <a:rPr lang="en-US" b="0" i="1">
                        <a:latin typeface="Cambria Math"/>
                      </a:rPr>
                      <m:t>𝑇</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a:latin typeface="Cambria Math"/>
                        </a:rPr>
                        <m:t>ℛ</m:t>
                      </m:r>
                      <m:sSub>
                        <m:sSubPr>
                          <m:ctrlPr>
                            <a:rPr lang="en-US" i="1">
                              <a:latin typeface="Cambria Math"/>
                            </a:rPr>
                          </m:ctrlPr>
                        </m:sSubPr>
                        <m:e>
                          <m:r>
                            <a:rPr lang="en-US" b="0" i="1">
                              <a:latin typeface="Cambria Math"/>
                            </a:rPr>
                            <m:t>𝒜</m:t>
                          </m:r>
                        </m:e>
                        <m:sub>
                          <m:r>
                            <a:rPr lang="en-US" b="0" i="1">
                              <a:latin typeface="Cambria Math"/>
                            </a:rPr>
                            <m:t>𝑇</m:t>
                          </m:r>
                        </m:sub>
                      </m:sSub>
                      <m:d>
                        <m:dPr>
                          <m:ctrlPr>
                            <a:rPr lang="en-US" i="1">
                              <a:latin typeface="Cambria Math"/>
                            </a:rPr>
                          </m:ctrlPr>
                        </m:dPr>
                        <m:e>
                          <m:r>
                            <a:rPr lang="en-US" b="0" i="1">
                              <a:latin typeface="Cambria Math"/>
                            </a:rPr>
                            <m:t>𝑅</m:t>
                          </m:r>
                          <m:r>
                            <a:rPr lang="en-US" b="0" i="1">
                              <a:latin typeface="Cambria Math"/>
                            </a:rPr>
                            <m:t>,</m:t>
                          </m:r>
                          <m:r>
                            <a:rPr lang="en-US" b="0" i="1">
                              <a:latin typeface="Cambria Math"/>
                            </a:rPr>
                            <m:t>𝐴</m:t>
                          </m:r>
                        </m:e>
                      </m:d>
                      <m:r>
                        <a:rPr lang="en-US" b="0" i="1">
                          <a:latin typeface="Cambria Math"/>
                        </a:rPr>
                        <m:t>=</m:t>
                      </m:r>
                      <m:d>
                        <m:dPr>
                          <m:begChr m:val="{"/>
                          <m:endChr m:val="}"/>
                          <m:ctrlPr>
                            <a:rPr lang="en-US" i="1">
                              <a:latin typeface="Cambria Math"/>
                            </a:rPr>
                          </m:ctrlPr>
                        </m:dPr>
                        <m:e>
                          <m:r>
                            <a:rPr lang="en-US" b="0" i="1">
                              <a:latin typeface="Cambria Math"/>
                            </a:rPr>
                            <m:t>𝑥</m:t>
                          </m:r>
                          <m:r>
                            <a:rPr lang="en-US" b="0" i="1">
                              <a:latin typeface="Cambria Math"/>
                            </a:rPr>
                            <m:t>∈</m:t>
                          </m:r>
                          <m:sSup>
                            <m:sSupPr>
                              <m:ctrlPr>
                                <a:rPr lang="en-US" i="1">
                                  <a:latin typeface="Cambria Math"/>
                                </a:rPr>
                              </m:ctrlPr>
                            </m:sSupPr>
                            <m:e>
                              <m:r>
                                <a:rPr lang="en-US" b="0" i="1">
                                  <a:latin typeface="Cambria Math"/>
                                </a:rPr>
                                <m:t>ℝ</m:t>
                              </m:r>
                            </m:e>
                            <m:sup>
                              <m:r>
                                <a:rPr lang="en-US" b="0" i="1">
                                  <a:latin typeface="Cambria Math"/>
                                </a:rPr>
                                <m:t>4</m:t>
                              </m:r>
                            </m:sup>
                          </m:sSup>
                          <m:r>
                            <a:rPr lang="en-US" b="0" i="1">
                              <a:latin typeface="Cambria Math"/>
                            </a:rPr>
                            <m:t>:</m:t>
                          </m:r>
                          <m:r>
                            <m:rPr>
                              <m:sty m:val="p"/>
                            </m:rPr>
                            <a:rPr lang="en-US" b="0" i="1" smtClean="0">
                              <a:latin typeface="Cambria Math"/>
                            </a:rPr>
                            <m:t>Φ</m:t>
                          </m:r>
                          <m:d>
                            <m:dPr>
                              <m:ctrlPr>
                                <a:rPr lang="en-US" i="1">
                                  <a:latin typeface="Cambria Math"/>
                                </a:rPr>
                              </m:ctrlPr>
                            </m:dPr>
                            <m:e>
                              <m:r>
                                <a:rPr lang="en-US" b="0" i="1">
                                  <a:latin typeface="Cambria Math"/>
                                </a:rPr>
                                <m:t>𝑥</m:t>
                              </m:r>
                              <m:r>
                                <a:rPr lang="en-US" b="0" i="1">
                                  <a:latin typeface="Cambria Math"/>
                                </a:rPr>
                                <m:t>,−</m:t>
                              </m:r>
                              <m:r>
                                <a:rPr lang="en-US" b="0" i="1">
                                  <a:latin typeface="Cambria Math"/>
                                </a:rPr>
                                <m:t>𝑇</m:t>
                              </m:r>
                            </m:e>
                          </m:d>
                          <m:r>
                            <a:rPr lang="en-US" b="0" i="1">
                              <a:latin typeface="Cambria Math"/>
                            </a:rPr>
                            <m:t>≤0</m:t>
                          </m:r>
                        </m:e>
                      </m:d>
                    </m:oMath>
                  </m:oMathPara>
                </a14:m>
                <a:endParaRPr lang="en-US" i="1" dirty="0"/>
              </a:p>
              <a:p>
                <a:endParaRPr lang="en-US" dirty="0" smtClean="0"/>
              </a:p>
              <a:p>
                <a:r>
                  <a:rPr lang="en-US" dirty="0" smtClean="0"/>
                  <a:t>Reach-avoid </a:t>
                </a:r>
                <a:r>
                  <a:rPr lang="en-US" dirty="0"/>
                  <a:t>set</a:t>
                </a:r>
                <a:r>
                  <a:rPr lang="en-US" dirty="0" smtClean="0"/>
                  <a:t>: </a:t>
                </a:r>
                <a14:m>
                  <m:oMath xmlns:m="http://schemas.openxmlformats.org/officeDocument/2006/math">
                    <m:r>
                      <a:rPr lang="en-US" b="0" i="1">
                        <a:latin typeface="Cambria Math"/>
                      </a:rPr>
                      <m:t>𝑇</m:t>
                    </m:r>
                    <m:r>
                      <a:rPr lang="en-US" b="0" i="1">
                        <a:latin typeface="Cambria Math"/>
                      </a:rPr>
                      <m:t>→∞⇒</m:t>
                    </m:r>
                    <m:r>
                      <a:rPr lang="en-US" b="0" i="1">
                        <a:latin typeface="Cambria Math"/>
                      </a:rPr>
                      <m:t>ℛ</m:t>
                    </m:r>
                    <m:sSub>
                      <m:sSubPr>
                        <m:ctrlPr>
                          <a:rPr lang="en-US" i="1">
                            <a:latin typeface="Cambria Math"/>
                          </a:rPr>
                        </m:ctrlPr>
                      </m:sSubPr>
                      <m:e>
                        <m:r>
                          <a:rPr lang="en-US" b="0" i="1">
                            <a:latin typeface="Cambria Math"/>
                          </a:rPr>
                          <m:t>𝒜</m:t>
                        </m:r>
                      </m:e>
                      <m:sub>
                        <m:r>
                          <a:rPr lang="en-US" b="0" i="1">
                            <a:latin typeface="Cambria Math"/>
                          </a:rPr>
                          <m:t>∞</m:t>
                        </m:r>
                      </m:sub>
                    </m:sSub>
                    <m:d>
                      <m:dPr>
                        <m:ctrlPr>
                          <a:rPr lang="en-US" i="1">
                            <a:latin typeface="Cambria Math"/>
                          </a:rPr>
                        </m:ctrlPr>
                      </m:dPr>
                      <m:e>
                        <m:r>
                          <a:rPr lang="en-US" b="0" i="1">
                            <a:latin typeface="Cambria Math"/>
                          </a:rPr>
                          <m:t>𝑅</m:t>
                        </m:r>
                        <m:r>
                          <a:rPr lang="en-US" b="0" i="1">
                            <a:latin typeface="Cambria Math"/>
                          </a:rPr>
                          <m:t>,</m:t>
                        </m:r>
                        <m:r>
                          <a:rPr lang="en-US" b="0" i="1">
                            <a:latin typeface="Cambria Math"/>
                          </a:rPr>
                          <m:t>𝐴</m:t>
                        </m:r>
                      </m:e>
                    </m:d>
                  </m:oMath>
                </a14:m>
                <a:endParaRPr lang="en-US" dirty="0" smtClean="0"/>
              </a:p>
              <a:p>
                <a:endParaRPr lang="en-US" dirty="0" smtClean="0"/>
              </a:p>
              <a:p>
                <a:r>
                  <a:rPr lang="en-US" dirty="0" smtClean="0"/>
                  <a:t>Level </a:t>
                </a:r>
                <a:r>
                  <a:rPr lang="en-US" dirty="0"/>
                  <a:t>set representation: </a:t>
                </a:r>
                <a14:m>
                  <m:oMath xmlns:m="http://schemas.openxmlformats.org/officeDocument/2006/math">
                    <m:sSub>
                      <m:sSubPr>
                        <m:ctrlPr>
                          <a:rPr lang="en-US" i="1">
                            <a:latin typeface="Cambria Math"/>
                          </a:rPr>
                        </m:ctrlPr>
                      </m:sSubPr>
                      <m:e>
                        <m:r>
                          <m:rPr>
                            <m:sty m:val="p"/>
                          </m:rPr>
                          <a:rPr lang="en-US" b="0" i="1">
                            <a:latin typeface="Cambria Math"/>
                          </a:rPr>
                          <m:t>Φ</m:t>
                        </m:r>
                      </m:e>
                      <m:sub>
                        <m:r>
                          <a:rPr lang="en-US" b="0" i="1">
                            <a:latin typeface="Cambria Math"/>
                          </a:rPr>
                          <m:t>4</m:t>
                        </m:r>
                      </m:sub>
                    </m:sSub>
                    <m:d>
                      <m:dPr>
                        <m:ctrlPr>
                          <a:rPr lang="en-US" i="1">
                            <a:latin typeface="Cambria Math"/>
                          </a:rPr>
                        </m:ctrlPr>
                      </m:dPr>
                      <m:e>
                        <m:r>
                          <a:rPr lang="en-US" b="0" i="1">
                            <a:latin typeface="Cambria Math"/>
                          </a:rPr>
                          <m:t>𝑥</m:t>
                        </m:r>
                      </m:e>
                    </m:d>
                  </m:oMath>
                </a14:m>
                <a:endParaRPr lang="en-US" dirty="0"/>
              </a:p>
              <a:p>
                <a:pPr lvl="1"/>
                <a14:m>
                  <m:oMath xmlns:m="http://schemas.openxmlformats.org/officeDocument/2006/math">
                    <m:r>
                      <a:rPr lang="en-US" b="0" i="1" smtClean="0">
                        <a:latin typeface="Cambria Math"/>
                      </a:rPr>
                      <m:t>𝑥</m:t>
                    </m:r>
                    <m:r>
                      <a:rPr lang="en-US" b="0" i="1" smtClean="0">
                        <a:latin typeface="Cambria Math"/>
                      </a:rPr>
                      <m:t>∈</m:t>
                    </m:r>
                    <m:r>
                      <a:rPr lang="en-US" b="0" i="1">
                        <a:latin typeface="Cambria Math"/>
                      </a:rPr>
                      <m:t>ℛ</m:t>
                    </m:r>
                    <m:sSub>
                      <m:sSubPr>
                        <m:ctrlPr>
                          <a:rPr lang="en-US" i="1">
                            <a:latin typeface="Cambria Math"/>
                          </a:rPr>
                        </m:ctrlPr>
                      </m:sSubPr>
                      <m:e>
                        <m:r>
                          <a:rPr lang="en-US" b="0" i="1">
                            <a:latin typeface="Cambria Math"/>
                          </a:rPr>
                          <m:t>𝒜</m:t>
                        </m:r>
                      </m:e>
                      <m:sub>
                        <m:r>
                          <a:rPr lang="en-US" b="0" i="1">
                            <a:latin typeface="Cambria Math"/>
                          </a:rPr>
                          <m:t>∞</m:t>
                        </m:r>
                      </m:sub>
                    </m:sSub>
                    <m:d>
                      <m:dPr>
                        <m:ctrlPr>
                          <a:rPr lang="en-US" i="1">
                            <a:latin typeface="Cambria Math"/>
                          </a:rPr>
                        </m:ctrlPr>
                      </m:dPr>
                      <m:e>
                        <m:r>
                          <a:rPr lang="en-US" b="0" i="1">
                            <a:latin typeface="Cambria Math"/>
                          </a:rPr>
                          <m:t>𝑅</m:t>
                        </m:r>
                        <m:r>
                          <a:rPr lang="en-US" b="0" i="1">
                            <a:latin typeface="Cambria Math"/>
                          </a:rPr>
                          <m:t>,</m:t>
                        </m:r>
                        <m:r>
                          <a:rPr lang="en-US" b="0" i="1">
                            <a:latin typeface="Cambria Math"/>
                          </a:rPr>
                          <m:t>𝐴</m:t>
                        </m:r>
                      </m:e>
                    </m:d>
                    <m:r>
                      <a:rPr lang="en-US" b="0" i="1" smtClean="0">
                        <a:latin typeface="Cambria Math"/>
                      </a:rPr>
                      <m:t>⇔</m:t>
                    </m:r>
                  </m:oMath>
                </a14:m>
                <a:r>
                  <a:rPr lang="en-US" dirty="0"/>
                  <a:t> </a:t>
                </a:r>
                <a14:m>
                  <m:oMath xmlns:m="http://schemas.openxmlformats.org/officeDocument/2006/math">
                    <m:sSub>
                      <m:sSubPr>
                        <m:ctrlPr>
                          <a:rPr lang="en-US" i="1">
                            <a:latin typeface="Cambria Math"/>
                          </a:rPr>
                        </m:ctrlPr>
                      </m:sSubPr>
                      <m:e>
                        <m:r>
                          <m:rPr>
                            <m:sty m:val="p"/>
                          </m:rPr>
                          <a:rPr lang="en-US" b="0" i="1">
                            <a:latin typeface="Cambria Math"/>
                          </a:rPr>
                          <m:t>Φ</m:t>
                        </m:r>
                      </m:e>
                      <m:sub>
                        <m:r>
                          <a:rPr lang="en-US" b="0" i="1">
                            <a:latin typeface="Cambria Math"/>
                          </a:rPr>
                          <m:t>4</m:t>
                        </m:r>
                      </m:sub>
                    </m:sSub>
                    <m:d>
                      <m:dPr>
                        <m:ctrlPr>
                          <a:rPr lang="en-US" i="1">
                            <a:latin typeface="Cambria Math"/>
                          </a:rPr>
                        </m:ctrlPr>
                      </m:dPr>
                      <m:e>
                        <m:r>
                          <a:rPr lang="en-US" b="0" i="1">
                            <a:latin typeface="Cambria Math"/>
                          </a:rPr>
                          <m:t>𝑥</m:t>
                        </m:r>
                      </m:e>
                    </m:d>
                    <m:r>
                      <a:rPr lang="en-US" b="0" i="1" smtClean="0">
                        <a:latin typeface="Cambria Math"/>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smtClean="0"/>
              <a:t>Solution to the 4D HJI PDE</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22</a:t>
            </a:fld>
            <a:endParaRPr lang="en-US"/>
          </a:p>
        </p:txBody>
      </p:sp>
    </p:spTree>
    <p:extLst>
      <p:ext uri="{BB962C8B-B14F-4D97-AF65-F5344CB8AC3E}">
        <p14:creationId xmlns:p14="http://schemas.microsoft.com/office/powerpoint/2010/main" val="2284181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reach-avoid slices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98" y="1219200"/>
            <a:ext cx="7431452" cy="551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23</a:t>
            </a:fld>
            <a:endParaRPr lang="en-US"/>
          </a:p>
        </p:txBody>
      </p:sp>
    </p:spTree>
    <p:extLst>
      <p:ext uri="{BB962C8B-B14F-4D97-AF65-F5344CB8AC3E}">
        <p14:creationId xmlns:p14="http://schemas.microsoft.com/office/powerpoint/2010/main" val="33406069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reach-avoid slices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218570"/>
            <a:ext cx="7592599" cy="563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24</a:t>
            </a:fld>
            <a:endParaRPr lang="en-US"/>
          </a:p>
        </p:txBody>
      </p:sp>
    </p:spTree>
    <p:extLst>
      <p:ext uri="{BB962C8B-B14F-4D97-AF65-F5344CB8AC3E}">
        <p14:creationId xmlns:p14="http://schemas.microsoft.com/office/powerpoint/2010/main" val="908381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Complexity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lstStyle/>
              <a:p>
                <a:pPr marL="0" lvl="1" indent="0" algn="ctr">
                  <a:buNone/>
                </a:pPr>
                <a14:m>
                  <m:oMath xmlns:m="http://schemas.openxmlformats.org/officeDocument/2006/math">
                    <m:r>
                      <a:rPr lang="en-US" b="0" i="1" smtClean="0">
                        <a:latin typeface="Cambria Math"/>
                      </a:rPr>
                      <m:t>1×4</m:t>
                    </m:r>
                    <m:r>
                      <a:rPr lang="en-US" b="0" i="1" smtClean="0">
                        <a:latin typeface="Cambria Math"/>
                      </a:rPr>
                      <m:t>𝑁</m:t>
                    </m:r>
                  </m:oMath>
                </a14:m>
                <a:r>
                  <a:rPr lang="en-US" dirty="0" smtClean="0"/>
                  <a:t>D HJI</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14:m>
                  <m:oMath xmlns:m="http://schemas.openxmlformats.org/officeDocument/2006/math">
                    <m:sSup>
                      <m:sSupPr>
                        <m:ctrlPr>
                          <a:rPr lang="en-US" b="0" i="1" smtClean="0">
                            <a:latin typeface="Cambria Math"/>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latin typeface="+mj-lt"/>
                  </a:rPr>
                  <a:t>D</a:t>
                </a:r>
                <a:r>
                  <a:rPr lang="en-US" dirty="0" smtClean="0"/>
                  <a:t> HJI</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t="-1213"/>
                </a:stretch>
              </a:blipFill>
            </p:spPr>
            <p:txBody>
              <a:bodyPr/>
              <a:lstStyle/>
              <a:p>
                <a:r>
                  <a:rPr lang="en-US">
                    <a:noFill/>
                  </a:rPr>
                  <a:t> </a:t>
                </a:r>
              </a:p>
            </p:txBody>
          </p:sp>
        </mc:Fallback>
      </mc:AlternateContent>
      <p:sp>
        <p:nvSpPr>
          <p:cNvPr id="4" name="Down Arrow 3"/>
          <p:cNvSpPr/>
          <p:nvPr/>
        </p:nvSpPr>
        <p:spPr>
          <a:xfrm>
            <a:off x="4419600" y="22860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25</a:t>
            </a:fld>
            <a:endParaRPr lang="en-US"/>
          </a:p>
        </p:txBody>
      </p:sp>
    </p:spTree>
    <p:extLst>
      <p:ext uri="{BB962C8B-B14F-4D97-AF65-F5344CB8AC3E}">
        <p14:creationId xmlns:p14="http://schemas.microsoft.com/office/powerpoint/2010/main" val="1987077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b="1"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26</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Player Game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1</m:t>
                    </m:r>
                  </m:oMath>
                </a14:m>
                <a:r>
                  <a:rPr lang="en-US" dirty="0" smtClean="0"/>
                  <a:t> attacker vs. </a:t>
                </a:r>
                <a14:m>
                  <m:oMath xmlns:m="http://schemas.openxmlformats.org/officeDocument/2006/math">
                    <m:r>
                      <a:rPr lang="en-US" b="0" i="1" smtClean="0">
                        <a:latin typeface="Cambria Math"/>
                      </a:rPr>
                      <m:t>1</m:t>
                    </m:r>
                  </m:oMath>
                </a14:m>
                <a:r>
                  <a:rPr lang="en-US" dirty="0" smtClean="0"/>
                  <a:t> defender </a:t>
                </a:r>
                <a:endParaRPr lang="en-US" i="1" dirty="0" smtClean="0">
                  <a:latin typeface="Cambria Math"/>
                </a:endParaRPr>
              </a:p>
              <a:p>
                <a:pPr lvl="1"/>
                <a14:m>
                  <m:oMath xmlns:m="http://schemas.openxmlformats.org/officeDocument/2006/math">
                    <m:r>
                      <a:rPr lang="en-US" i="1" dirty="0" smtClean="0">
                        <a:latin typeface="Cambria Math"/>
                      </a:rPr>
                      <m:t>4</m:t>
                    </m:r>
                  </m:oMath>
                </a14:m>
                <a:r>
                  <a:rPr lang="en-US" dirty="0" smtClean="0"/>
                  <a:t>D HJI solution </a:t>
                </a:r>
                <a:r>
                  <a:rPr lang="en-US" dirty="0"/>
                  <a:t>[Huang et al </a:t>
                </a:r>
                <a:r>
                  <a:rPr lang="en-US" dirty="0" smtClean="0"/>
                  <a:t>2011, Chen et al. 2014]</a:t>
                </a:r>
                <a:endParaRPr lang="en-US" dirty="0"/>
              </a:p>
              <a:p>
                <a:pPr lvl="1"/>
                <a:endParaRPr lang="en-US" dirty="0" smtClean="0"/>
              </a:p>
              <a:p>
                <a:pPr lvl="1"/>
                <a:endParaRPr lang="en-US" dirty="0" smtClean="0"/>
              </a:p>
              <a:p>
                <a:pPr lvl="1"/>
                <a:r>
                  <a:rPr lang="en-US" b="1" dirty="0" smtClean="0"/>
                  <a:t>Path-defense solution [Chen et al. in submission]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27</a:t>
            </a:fld>
            <a:endParaRPr lang="en-US"/>
          </a:p>
        </p:txBody>
      </p:sp>
    </p:spTree>
    <p:extLst>
      <p:ext uri="{BB962C8B-B14F-4D97-AF65-F5344CB8AC3E}">
        <p14:creationId xmlns:p14="http://schemas.microsoft.com/office/powerpoint/2010/main" val="396830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Reach-avoid slice</a:t>
            </a:r>
            <a:endParaRPr lang="en-US" dirty="0"/>
          </a:p>
        </p:txBody>
      </p:sp>
      <p:sp>
        <p:nvSpPr>
          <p:cNvPr id="3" name="Content Placeholder 2"/>
          <p:cNvSpPr>
            <a:spLocks noGrp="1"/>
          </p:cNvSpPr>
          <p:nvPr>
            <p:ph idx="1"/>
          </p:nvPr>
        </p:nvSpPr>
        <p:spPr/>
        <p:txBody>
          <a:bodyPr/>
          <a:lstStyle/>
          <a:p>
            <a:r>
              <a:rPr lang="en-US" dirty="0" smtClean="0"/>
              <a:t>Compute reach-avoid slices at the attacker positions</a:t>
            </a:r>
          </a:p>
          <a:p>
            <a:endParaRPr lang="en-US" dirty="0"/>
          </a:p>
          <a:p>
            <a:r>
              <a:rPr lang="en-US" dirty="0" smtClean="0"/>
              <a:t>For every attacker position, a single computation is sufficient for all defender speeds.</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28</a:t>
            </a:fld>
            <a:endParaRPr lang="en-US"/>
          </a:p>
        </p:txBody>
      </p:sp>
    </p:spTree>
    <p:extLst>
      <p:ext uri="{BB962C8B-B14F-4D97-AF65-F5344CB8AC3E}">
        <p14:creationId xmlns:p14="http://schemas.microsoft.com/office/powerpoint/2010/main" val="20074074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Defense Game</a:t>
            </a:r>
            <a:endParaRPr lang="en-US" dirty="0"/>
          </a:p>
        </p:txBody>
      </p:sp>
      <p:grpSp>
        <p:nvGrpSpPr>
          <p:cNvPr id="20" name="Group 19"/>
          <p:cNvGrpSpPr>
            <a:grpSpLocks noChangeAspect="1"/>
          </p:cNvGrpSpPr>
          <p:nvPr/>
        </p:nvGrpSpPr>
        <p:grpSpPr>
          <a:xfrm>
            <a:off x="1524000" y="1251083"/>
            <a:ext cx="6084601" cy="5448139"/>
            <a:chOff x="54115" y="224445"/>
            <a:chExt cx="6727685" cy="6023955"/>
          </a:xfrm>
        </p:grpSpPr>
        <p:sp>
          <p:nvSpPr>
            <p:cNvPr id="4" name="Freeform 3"/>
            <p:cNvSpPr>
              <a:spLocks noChangeAspect="1"/>
            </p:cNvSpPr>
            <p:nvPr/>
          </p:nvSpPr>
          <p:spPr>
            <a:xfrm>
              <a:off x="54115" y="37035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cxnSp>
          <p:nvCxnSpPr>
            <p:cNvPr id="5" name="Straight Connector 4"/>
            <p:cNvCxnSpPr>
              <a:stCxn id="15" idx="1"/>
              <a:endCxn id="15" idx="7"/>
            </p:cNvCxnSpPr>
            <p:nvPr/>
          </p:nvCxnSpPr>
          <p:spPr>
            <a:xfrm flipH="1">
              <a:off x="1491093" y="261649"/>
              <a:ext cx="3550436" cy="3830366"/>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163961" y="1969550"/>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7" name="Freeform 6"/>
            <p:cNvSpPr/>
            <p:nvPr/>
          </p:nvSpPr>
          <p:spPr>
            <a:xfrm>
              <a:off x="2924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8" name="TextBox 7"/>
                <p:cNvSpPr txBox="1"/>
                <p:nvPr/>
              </p:nvSpPr>
              <p:spPr>
                <a:xfrm>
                  <a:off x="4942924" y="240268"/>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4942924" y="240268"/>
                  <a:ext cx="618631"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16494" y="4103309"/>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116494" y="4103309"/>
                  <a:ext cx="61286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31104" y="3344099"/>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31104" y="3344099"/>
                  <a:ext cx="432048" cy="523220"/>
                </a:xfrm>
                <a:prstGeom prst="rect">
                  <a:avLst/>
                </a:prstGeom>
                <a:blipFill rotWithShape="1">
                  <a:blip r:embed="rId5"/>
                  <a:stretch>
                    <a:fillRect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14777" y="1518479"/>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b="0" i="1" dirty="0" smtClean="0">
                                <a:latin typeface="Cambria Math"/>
                              </a:rPr>
                              <m:t>𝐷</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114777" y="1518479"/>
                  <a:ext cx="432048" cy="523220"/>
                </a:xfrm>
                <a:prstGeom prst="rect">
                  <a:avLst/>
                </a:prstGeom>
                <a:blipFill rotWithShape="1">
                  <a:blip r:embed="rId6"/>
                  <a:stretch>
                    <a:fillRect r="-12500"/>
                  </a:stretch>
                </a:blipFill>
              </p:spPr>
              <p:txBody>
                <a:bodyPr/>
                <a:lstStyle/>
                <a:p>
                  <a:r>
                    <a:rPr lang="en-US">
                      <a:noFill/>
                    </a:rPr>
                    <a:t> </a:t>
                  </a:r>
                </a:p>
              </p:txBody>
            </p:sp>
          </mc:Fallback>
        </mc:AlternateContent>
        <p:sp>
          <p:nvSpPr>
            <p:cNvPr id="14" name="TextBox 13"/>
            <p:cNvSpPr txBox="1"/>
            <p:nvPr/>
          </p:nvSpPr>
          <p:spPr>
            <a:xfrm>
              <a:off x="314768" y="240267"/>
              <a:ext cx="1895032" cy="1384995"/>
            </a:xfrm>
            <a:prstGeom prst="rect">
              <a:avLst/>
            </a:prstGeom>
            <a:noFill/>
          </p:spPr>
          <p:txBody>
            <a:bodyPr wrap="square" rtlCol="0">
              <a:spAutoFit/>
            </a:bodyPr>
            <a:lstStyle/>
            <a:p>
              <a:r>
                <a:rPr lang="en-CA" sz="2800" dirty="0" smtClean="0"/>
                <a:t>target</a:t>
              </a:r>
            </a:p>
            <a:p>
              <a:r>
                <a:rPr lang="en-CA" sz="2800" dirty="0" smtClean="0"/>
                <a:t>defender</a:t>
              </a:r>
            </a:p>
            <a:p>
              <a:r>
                <a:rPr lang="en-CA" sz="2800" dirty="0" smtClean="0"/>
                <a:t>attacker</a:t>
              </a:r>
            </a:p>
          </p:txBody>
        </p:sp>
        <p:sp>
          <p:nvSpPr>
            <p:cNvPr id="15" name="Freeform 14"/>
            <p:cNvSpPr/>
            <p:nvPr/>
          </p:nvSpPr>
          <p:spPr>
            <a:xfrm>
              <a:off x="2858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6" name="Plus 15"/>
            <p:cNvSpPr/>
            <p:nvPr/>
          </p:nvSpPr>
          <p:spPr>
            <a:xfrm>
              <a:off x="4419600" y="35052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Plus 16"/>
            <p:cNvSpPr/>
            <p:nvPr/>
          </p:nvSpPr>
          <p:spPr>
            <a:xfrm>
              <a:off x="76200" y="122019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6-Point Star 17"/>
            <p:cNvSpPr/>
            <p:nvPr/>
          </p:nvSpPr>
          <p:spPr>
            <a:xfrm>
              <a:off x="1931254" y="166779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6-Point Star 18"/>
            <p:cNvSpPr/>
            <p:nvPr/>
          </p:nvSpPr>
          <p:spPr>
            <a:xfrm>
              <a:off x="111893" y="7818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F540F1F0-DFD0-43E9-B762-BAD634239193}" type="slidenum">
              <a:rPr lang="en-US" smtClean="0"/>
              <a:t>29</a:t>
            </a:fld>
            <a:endParaRPr lang="en-US"/>
          </a:p>
        </p:txBody>
      </p:sp>
    </p:spTree>
    <p:extLst>
      <p:ext uri="{BB962C8B-B14F-4D97-AF65-F5344CB8AC3E}">
        <p14:creationId xmlns:p14="http://schemas.microsoft.com/office/powerpoint/2010/main" val="2484856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Formulation</a:t>
            </a:r>
          </a:p>
          <a:p>
            <a:r>
              <a:rPr lang="en-US" dirty="0" smtClean="0"/>
              <a:t>Maximum Matching Multiplayer Approach</a:t>
            </a:r>
          </a:p>
          <a:p>
            <a:r>
              <a:rPr lang="en-US"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3</a:t>
            </a:fld>
            <a:endParaRPr lang="en-US"/>
          </a:p>
        </p:txBody>
      </p:sp>
    </p:spTree>
    <p:extLst>
      <p:ext uri="{BB962C8B-B14F-4D97-AF65-F5344CB8AC3E}">
        <p14:creationId xmlns:p14="http://schemas.microsoft.com/office/powerpoint/2010/main" val="11766276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124200" y="-381000"/>
            <a:ext cx="5867400" cy="7177543"/>
            <a:chOff x="1581255" y="-2093814"/>
            <a:chExt cx="7029345" cy="8342214"/>
          </a:xfrm>
        </p:grpSpPr>
        <p:sp>
          <p:nvSpPr>
            <p:cNvPr id="4" name="Freeform 3"/>
            <p:cNvSpPr/>
            <p:nvPr/>
          </p:nvSpPr>
          <p:spPr>
            <a:xfrm rot="21128319">
              <a:off x="2830604" y="27935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5" name="Freeform 4"/>
            <p:cNvSpPr/>
            <p:nvPr/>
          </p:nvSpPr>
          <p:spPr>
            <a:xfrm rot="217942">
              <a:off x="40893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6" name="Freeform 5"/>
            <p:cNvSpPr/>
            <p:nvPr/>
          </p:nvSpPr>
          <p:spPr>
            <a:xfrm>
              <a:off x="15878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7" name="Rectangle 6"/>
            <p:cNvSpPr/>
            <p:nvPr/>
          </p:nvSpPr>
          <p:spPr>
            <a:xfrm>
              <a:off x="4015097" y="2683347"/>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8" name="TextBox 7"/>
                <p:cNvSpPr txBox="1"/>
                <p:nvPr/>
              </p:nvSpPr>
              <p:spPr>
                <a:xfrm>
                  <a:off x="2419605" y="4103309"/>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419605" y="4103309"/>
                  <a:ext cx="612860" cy="523220"/>
                </a:xfrm>
                <a:prstGeom prst="rect">
                  <a:avLst/>
                </a:prstGeom>
                <a:blipFill rotWithShape="1">
                  <a:blip r:embed="rId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149373" y="31242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6149373" y="3124200"/>
                  <a:ext cx="432048" cy="523220"/>
                </a:xfrm>
                <a:prstGeom prst="rect">
                  <a:avLst/>
                </a:prstGeom>
                <a:blipFill rotWithShape="1">
                  <a:blip r:embed="rId3"/>
                  <a:stretch>
                    <a:fillRect r="-15254"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686783" y="24384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a:rPr>
                          <m:t>𝑝</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3686783" y="2438400"/>
                  <a:ext cx="432048" cy="523220"/>
                </a:xfrm>
                <a:prstGeom prst="rect">
                  <a:avLst/>
                </a:prstGeom>
                <a:blipFill rotWithShape="1">
                  <a:blip r:embed="rId4"/>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31720" y="2135325"/>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031720" y="2135325"/>
                  <a:ext cx="432048" cy="523220"/>
                </a:xfrm>
                <a:prstGeom prst="rect">
                  <a:avLst/>
                </a:prstGeom>
                <a:blipFill rotWithShape="1">
                  <a:blip r:embed="rId5"/>
                  <a:stretch>
                    <a:fillRect r="-4406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633912" y="391864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633912" y="3918643"/>
                  <a:ext cx="432048" cy="523220"/>
                </a:xfrm>
                <a:prstGeom prst="rect">
                  <a:avLst/>
                </a:prstGeom>
                <a:blipFill rotWithShape="1">
                  <a:blip r:embed="rId6"/>
                  <a:stretch>
                    <a:fillRect r="-38983" b="-1351"/>
                  </a:stretch>
                </a:blipFill>
              </p:spPr>
              <p:txBody>
                <a:bodyPr/>
                <a:lstStyle/>
                <a:p>
                  <a:r>
                    <a:rPr lang="en-US">
                      <a:noFill/>
                    </a:rPr>
                    <a:t> </a:t>
                  </a:r>
                </a:p>
              </p:txBody>
            </p:sp>
          </mc:Fallback>
        </mc:AlternateContent>
        <p:sp>
          <p:nvSpPr>
            <p:cNvPr id="13" name="Arc 12"/>
            <p:cNvSpPr/>
            <p:nvPr/>
          </p:nvSpPr>
          <p:spPr>
            <a:xfrm rot="8232653">
              <a:off x="3695900" y="-2093814"/>
              <a:ext cx="4914700" cy="5373819"/>
            </a:xfrm>
            <a:prstGeom prst="arc">
              <a:avLst>
                <a:gd name="adj1" fmla="val 18393693"/>
                <a:gd name="adj2" fmla="val 21387104"/>
              </a:avLst>
            </a:prstGeom>
            <a:ln>
              <a:prstDash val="lg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15" name="TextBox 14"/>
                <p:cNvSpPr txBox="1"/>
                <p:nvPr/>
              </p:nvSpPr>
              <p:spPr>
                <a:xfrm>
                  <a:off x="1627705" y="1326315"/>
                  <a:ext cx="4118155" cy="608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627705" y="1326315"/>
                  <a:ext cx="4118155" cy="60812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446731" y="2114490"/>
                  <a:ext cx="12765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a:rPr>
                            </m:ctrlPr>
                          </m:sSubSupPr>
                          <m:e>
                            <m:r>
                              <a:rPr lang="en-US" sz="2800" b="0" i="1" smtClean="0">
                                <a:latin typeface="Cambria Math"/>
                              </a:rPr>
                              <m:t>𝑥</m:t>
                            </m:r>
                          </m:e>
                          <m:sub>
                            <m:r>
                              <a:rPr lang="en-US" sz="2800" b="0" i="1" smtClean="0">
                                <a:latin typeface="Cambria Math"/>
                              </a:rPr>
                              <m:t>𝐴</m:t>
                            </m:r>
                          </m:sub>
                          <m:sup>
                            <m:r>
                              <a:rPr lang="en-US" sz="2800" b="0" i="1" smtClean="0">
                                <a:latin typeface="Cambria Math"/>
                              </a:rPr>
                              <m:t>′</m:t>
                            </m:r>
                          </m:sup>
                        </m:sSubSup>
                        <m:d>
                          <m:dPr>
                            <m:ctrlPr>
                              <a:rPr lang="en-US" sz="2800" b="0" i="1" smtClean="0">
                                <a:latin typeface="Cambria Math"/>
                              </a:rPr>
                            </m:ctrlPr>
                          </m:dPr>
                          <m:e>
                            <m:sSub>
                              <m:sSubPr>
                                <m:ctrlPr>
                                  <a:rPr lang="en-US" sz="2800" b="0" i="1" smtClean="0">
                                    <a:latin typeface="Cambria Math"/>
                                  </a:rPr>
                                </m:ctrlPr>
                              </m:sSubPr>
                              <m:e>
                                <m:r>
                                  <a:rPr lang="en-US" sz="2800" b="0" i="1" smtClean="0">
                                    <a:latin typeface="Cambria Math"/>
                                  </a:rPr>
                                  <m:t>𝑒</m:t>
                                </m:r>
                              </m:e>
                              <m:sub>
                                <m:r>
                                  <a:rPr lang="en-US" sz="2800" b="0" i="1" smtClean="0">
                                    <a:latin typeface="Cambria Math"/>
                                  </a:rPr>
                                  <m:t>𝑎</m:t>
                                </m:r>
                              </m:sub>
                            </m:sSub>
                          </m:e>
                        </m:d>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46731" y="2114490"/>
                  <a:ext cx="1276567" cy="523220"/>
                </a:xfrm>
                <a:prstGeom prst="rect">
                  <a:avLst/>
                </a:prstGeom>
                <a:blipFill rotWithShape="1">
                  <a:blip r:embed="rId8"/>
                  <a:stretch>
                    <a:fillRect b="-2703"/>
                  </a:stretch>
                </a:blipFill>
              </p:spPr>
              <p:txBody>
                <a:bodyPr/>
                <a:lstStyle/>
                <a:p>
                  <a:r>
                    <a:rPr lang="en-US">
                      <a:noFill/>
                    </a:rPr>
                    <a:t> </a:t>
                  </a:r>
                </a:p>
              </p:txBody>
            </p:sp>
          </mc:Fallback>
        </mc:AlternateContent>
        <p:sp>
          <p:nvSpPr>
            <p:cNvPr id="17" name="Freeform 16"/>
            <p:cNvSpPr/>
            <p:nvPr/>
          </p:nvSpPr>
          <p:spPr>
            <a:xfrm>
              <a:off x="15812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8" name="Plus 17"/>
            <p:cNvSpPr/>
            <p:nvPr/>
          </p:nvSpPr>
          <p:spPr>
            <a:xfrm>
              <a:off x="6380747" y="30480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Plus 18"/>
            <p:cNvSpPr/>
            <p:nvPr/>
          </p:nvSpPr>
          <p:spPr>
            <a:xfrm>
              <a:off x="4289031" y="2157290"/>
              <a:ext cx="304800" cy="304801"/>
            </a:xfrm>
            <a:prstGeom prst="mathPlus">
              <a:avLst>
                <a:gd name="adj1" fmla="val 1856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6141216" y="213592"/>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141216" y="213592"/>
                  <a:ext cx="618631" cy="523220"/>
                </a:xfrm>
                <a:prstGeom prst="rect">
                  <a:avLst/>
                </a:prstGeom>
                <a:blipFill rotWithShape="1">
                  <a:blip r:embed="rId9"/>
                  <a:stretch>
                    <a:fillRect b="-2703"/>
                  </a:stretch>
                </a:blipFill>
              </p:spPr>
              <p:txBody>
                <a:bodyPr/>
                <a:lstStyle/>
                <a:p>
                  <a:r>
                    <a:rPr lang="en-US">
                      <a:noFill/>
                    </a:rPr>
                    <a:t> </a:t>
                  </a:r>
                </a:p>
              </p:txBody>
            </p:sp>
          </mc:Fallback>
        </mc:AlternateContent>
      </p:grpSp>
      <p:grpSp>
        <p:nvGrpSpPr>
          <p:cNvPr id="28" name="Group 27"/>
          <p:cNvGrpSpPr/>
          <p:nvPr/>
        </p:nvGrpSpPr>
        <p:grpSpPr>
          <a:xfrm>
            <a:off x="228600" y="2128925"/>
            <a:ext cx="2016642" cy="3539430"/>
            <a:chOff x="-1905000" y="1108770"/>
            <a:chExt cx="2016642" cy="3539430"/>
          </a:xfrm>
        </p:grpSpPr>
        <p:sp>
          <p:nvSpPr>
            <p:cNvPr id="29" name="TextBox 28"/>
            <p:cNvSpPr txBox="1"/>
            <p:nvPr/>
          </p:nvSpPr>
          <p:spPr>
            <a:xfrm>
              <a:off x="-1583688" y="1108770"/>
              <a:ext cx="1695330" cy="3539430"/>
            </a:xfrm>
            <a:prstGeom prst="rect">
              <a:avLst/>
            </a:prstGeom>
            <a:noFill/>
          </p:spPr>
          <p:txBody>
            <a:bodyPr wrap="square" rtlCol="0">
              <a:spAutoFit/>
            </a:bodyPr>
            <a:lstStyle/>
            <a:p>
              <a:r>
                <a:rPr lang="en-CA" sz="2800" dirty="0" smtClean="0"/>
                <a:t>target</a:t>
              </a:r>
            </a:p>
            <a:p>
              <a:r>
                <a:rPr lang="en-CA" sz="2800" dirty="0" smtClean="0"/>
                <a:t>attacker</a:t>
              </a:r>
            </a:p>
            <a:p>
              <a:r>
                <a:rPr lang="en-CA" sz="2800" dirty="0" smtClean="0"/>
                <a:t>attacker level set image</a:t>
              </a:r>
            </a:p>
            <a:p>
              <a:r>
                <a:rPr lang="en-CA" sz="2800" dirty="0" smtClean="0"/>
                <a:t>defender arrival point</a:t>
              </a:r>
            </a:p>
          </p:txBody>
        </p:sp>
        <p:sp>
          <p:nvSpPr>
            <p:cNvPr id="30" name="Plus 29"/>
            <p:cNvSpPr/>
            <p:nvPr/>
          </p:nvSpPr>
          <p:spPr>
            <a:xfrm>
              <a:off x="-1859838" y="2175570"/>
              <a:ext cx="304800" cy="304800"/>
            </a:xfrm>
            <a:prstGeom prst="mathPlus">
              <a:avLst>
                <a:gd name="adj1" fmla="val 1856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Plus 30"/>
            <p:cNvSpPr/>
            <p:nvPr/>
          </p:nvSpPr>
          <p:spPr>
            <a:xfrm>
              <a:off x="-1859714" y="171837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1799688" y="3461346"/>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33" name="Freeform 32"/>
            <p:cNvSpPr>
              <a:spLocks noChangeAspect="1"/>
            </p:cNvSpPr>
            <p:nvPr/>
          </p:nvSpPr>
          <p:spPr>
            <a:xfrm>
              <a:off x="-1905000" y="125052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34" name="Title 33"/>
          <p:cNvSpPr>
            <a:spLocks noGrp="1"/>
          </p:cNvSpPr>
          <p:nvPr>
            <p:ph type="title"/>
          </p:nvPr>
        </p:nvSpPr>
        <p:spPr/>
        <p:txBody>
          <a:bodyPr/>
          <a:lstStyle/>
          <a:p>
            <a:r>
              <a:rPr lang="en-US" dirty="0" smtClean="0"/>
              <a:t>Starting on the path</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30</a:t>
            </a:fld>
            <a:endParaRPr lang="en-US"/>
          </a:p>
        </p:txBody>
      </p:sp>
    </p:spTree>
    <p:extLst>
      <p:ext uri="{BB962C8B-B14F-4D97-AF65-F5344CB8AC3E}">
        <p14:creationId xmlns:p14="http://schemas.microsoft.com/office/powerpoint/2010/main" val="2766175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200400" y="1600200"/>
            <a:ext cx="5450085" cy="5029200"/>
            <a:chOff x="1581255" y="224445"/>
            <a:chExt cx="6537460" cy="6023955"/>
          </a:xfrm>
        </p:grpSpPr>
        <p:sp>
          <p:nvSpPr>
            <p:cNvPr id="2" name="Freeform 1"/>
            <p:cNvSpPr/>
            <p:nvPr/>
          </p:nvSpPr>
          <p:spPr>
            <a:xfrm rot="21128319">
              <a:off x="2830604" y="27935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3" name="Freeform 2"/>
            <p:cNvSpPr/>
            <p:nvPr/>
          </p:nvSpPr>
          <p:spPr>
            <a:xfrm rot="217942">
              <a:off x="40893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4" name="Freeform 3"/>
            <p:cNvSpPr/>
            <p:nvPr/>
          </p:nvSpPr>
          <p:spPr>
            <a:xfrm>
              <a:off x="15878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5" name="Freeform 4"/>
            <p:cNvSpPr/>
            <p:nvPr/>
          </p:nvSpPr>
          <p:spPr>
            <a:xfrm>
              <a:off x="15812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7" name="TextBox 6"/>
                <p:cNvSpPr txBox="1"/>
                <p:nvPr/>
              </p:nvSpPr>
              <p:spPr>
                <a:xfrm>
                  <a:off x="6172200" y="238780"/>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6172200" y="238780"/>
                  <a:ext cx="618631" cy="523220"/>
                </a:xfrm>
                <a:prstGeom prst="rect">
                  <a:avLst/>
                </a:prstGeom>
                <a:blipFill rotWithShape="1">
                  <a:blip r:embed="rId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62200" y="3962400"/>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362200" y="3962400"/>
                  <a:ext cx="612860" cy="523220"/>
                </a:xfrm>
                <a:prstGeom prst="rect">
                  <a:avLst/>
                </a:prstGeom>
                <a:blipFill rotWithShape="1">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661440" y="511558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5661440" y="5115580"/>
                  <a:ext cx="432048" cy="523220"/>
                </a:xfrm>
                <a:prstGeom prst="rect">
                  <a:avLst/>
                </a:prstGeom>
                <a:blipFill rotWithShape="1">
                  <a:blip r:embed="rId4"/>
                  <a:stretch>
                    <a:fillRect r="-15254"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02339" y="2211525"/>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02339" y="2211525"/>
                  <a:ext cx="432048" cy="523220"/>
                </a:xfrm>
                <a:prstGeom prst="rect">
                  <a:avLst/>
                </a:prstGeom>
                <a:blipFill rotWithShape="1">
                  <a:blip r:embed="rId5"/>
                  <a:stretch>
                    <a:fillRect r="-44068"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704531" y="399484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704531" y="3994843"/>
                  <a:ext cx="432048" cy="523220"/>
                </a:xfrm>
                <a:prstGeom prst="rect">
                  <a:avLst/>
                </a:prstGeom>
                <a:blipFill rotWithShape="1">
                  <a:blip r:embed="rId6"/>
                  <a:stretch>
                    <a:fillRect r="-38983" b="-4167"/>
                  </a:stretch>
                </a:blipFill>
              </p:spPr>
              <p:txBody>
                <a:bodyPr/>
                <a:lstStyle/>
                <a:p>
                  <a:r>
                    <a:rPr lang="en-US">
                      <a:noFill/>
                    </a:rPr>
                    <a:t> </a:t>
                  </a:r>
                </a:p>
              </p:txBody>
            </p:sp>
          </mc:Fallback>
        </mc:AlternateContent>
        <p:cxnSp>
          <p:nvCxnSpPr>
            <p:cNvPr id="12" name="Straight Connector 11"/>
            <p:cNvCxnSpPr/>
            <p:nvPr/>
          </p:nvCxnSpPr>
          <p:spPr>
            <a:xfrm flipH="1" flipV="1">
              <a:off x="3573851" y="3422068"/>
              <a:ext cx="2141149" cy="168333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H="1" flipV="1">
              <a:off x="2819400" y="4118781"/>
              <a:ext cx="2949441" cy="101782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048000" y="30480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dirty="0" smtClean="0">
                                <a:latin typeface="Cambria Math"/>
                              </a:rPr>
                            </m:ctrlPr>
                          </m:sSupPr>
                          <m:e>
                            <m:r>
                              <a:rPr lang="en-US" sz="2800" b="0" i="1" dirty="0" smtClean="0">
                                <a:latin typeface="Cambria Math"/>
                              </a:rPr>
                              <m:t>𝑝</m:t>
                            </m:r>
                          </m:e>
                          <m:sup>
                            <m:r>
                              <a:rPr lang="en-US" sz="2800" b="0" i="1" dirty="0" smtClean="0">
                                <a:latin typeface="Cambria Math"/>
                              </a:rPr>
                              <m:t>′</m:t>
                            </m:r>
                          </m:sup>
                        </m:sSup>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048000" y="3048000"/>
                  <a:ext cx="432048" cy="523220"/>
                </a:xfrm>
                <a:prstGeom prst="rect">
                  <a:avLst/>
                </a:prstGeom>
                <a:blipFill rotWithShape="1">
                  <a:blip r:embed="rId7"/>
                  <a:stretch>
                    <a:fillRect r="-339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15537" y="1631115"/>
                  <a:ext cx="2813663" cy="626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215537" y="1631115"/>
                  <a:ext cx="2813663" cy="626711"/>
                </a:xfrm>
                <a:prstGeom prst="rect">
                  <a:avLst/>
                </a:prstGeom>
                <a:blipFill rotWithShape="1">
                  <a:blip r:embed="rId8"/>
                  <a:stretch>
                    <a:fillRect/>
                  </a:stretch>
                </a:blipFill>
              </p:spPr>
              <p:txBody>
                <a:bodyPr/>
                <a:lstStyle/>
                <a:p>
                  <a:r>
                    <a:rPr lang="en-US">
                      <a:noFill/>
                    </a:rPr>
                    <a:t> </a:t>
                  </a:r>
                </a:p>
              </p:txBody>
            </p:sp>
          </mc:Fallback>
        </mc:AlternateContent>
        <p:sp>
          <p:nvSpPr>
            <p:cNvPr id="18" name="Rectangle 17"/>
            <p:cNvSpPr/>
            <p:nvPr/>
          </p:nvSpPr>
          <p:spPr>
            <a:xfrm>
              <a:off x="4015097" y="2683347"/>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9" name="TextBox 18"/>
                <p:cNvSpPr txBox="1"/>
                <p:nvPr/>
              </p:nvSpPr>
              <p:spPr>
                <a:xfrm>
                  <a:off x="3657600" y="23622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a:rPr>
                          <m:t>𝑝</m:t>
                        </m:r>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657600" y="2362200"/>
                  <a:ext cx="432048" cy="523220"/>
                </a:xfrm>
                <a:prstGeom prst="rect">
                  <a:avLst/>
                </a:prstGeom>
                <a:blipFill rotWithShape="1">
                  <a:blip r:embed="rId9"/>
                  <a:stretch>
                    <a:fillRect b="-4167"/>
                  </a:stretch>
                </a:blipFill>
              </p:spPr>
              <p:txBody>
                <a:bodyPr/>
                <a:lstStyle/>
                <a:p>
                  <a:r>
                    <a:rPr lang="en-US">
                      <a:noFill/>
                    </a:rPr>
                    <a:t> </a:t>
                  </a:r>
                </a:p>
              </p:txBody>
            </p:sp>
          </mc:Fallback>
        </mc:AlternateContent>
        <p:sp>
          <p:nvSpPr>
            <p:cNvPr id="20" name="Rectangle 19"/>
            <p:cNvSpPr/>
            <p:nvPr/>
          </p:nvSpPr>
          <p:spPr>
            <a:xfrm>
              <a:off x="3429000" y="3276600"/>
              <a:ext cx="144000" cy="144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sz="2800"/>
            </a:p>
          </p:txBody>
        </p:sp>
        <p:sp>
          <p:nvSpPr>
            <p:cNvPr id="21" name="Plus 20"/>
            <p:cNvSpPr/>
            <p:nvPr/>
          </p:nvSpPr>
          <p:spPr>
            <a:xfrm>
              <a:off x="5609970" y="4984202"/>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p:cNvGrpSpPr/>
          <p:nvPr/>
        </p:nvGrpSpPr>
        <p:grpSpPr>
          <a:xfrm>
            <a:off x="553571" y="2167781"/>
            <a:ext cx="2426550" cy="3108543"/>
            <a:chOff x="11850" y="933271"/>
            <a:chExt cx="2426550" cy="3108543"/>
          </a:xfrm>
        </p:grpSpPr>
        <p:sp>
          <p:nvSpPr>
            <p:cNvPr id="27" name="Rectangle 26"/>
            <p:cNvSpPr/>
            <p:nvPr/>
          </p:nvSpPr>
          <p:spPr>
            <a:xfrm>
              <a:off x="92250" y="20658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28" name="Rectangle 27"/>
            <p:cNvSpPr/>
            <p:nvPr/>
          </p:nvSpPr>
          <p:spPr>
            <a:xfrm>
              <a:off x="92250" y="2819400"/>
              <a:ext cx="144000" cy="14400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CA" sz="2800"/>
            </a:p>
          </p:txBody>
        </p:sp>
        <p:sp>
          <p:nvSpPr>
            <p:cNvPr id="29" name="TextBox 28"/>
            <p:cNvSpPr txBox="1"/>
            <p:nvPr/>
          </p:nvSpPr>
          <p:spPr>
            <a:xfrm>
              <a:off x="347400" y="933271"/>
              <a:ext cx="2091000" cy="3108543"/>
            </a:xfrm>
            <a:prstGeom prst="rect">
              <a:avLst/>
            </a:prstGeom>
            <a:noFill/>
          </p:spPr>
          <p:txBody>
            <a:bodyPr wrap="square" rtlCol="0">
              <a:spAutoFit/>
            </a:bodyPr>
            <a:lstStyle/>
            <a:p>
              <a:r>
                <a:rPr lang="en-CA" sz="2800" dirty="0" smtClean="0"/>
                <a:t>target</a:t>
              </a:r>
            </a:p>
            <a:p>
              <a:r>
                <a:rPr lang="en-CA" sz="2800" dirty="0"/>
                <a:t>a</a:t>
              </a:r>
              <a:r>
                <a:rPr lang="en-CA" sz="2800" dirty="0" smtClean="0"/>
                <a:t>ttacker</a:t>
              </a:r>
            </a:p>
            <a:p>
              <a:r>
                <a:rPr lang="en-CA" sz="2800" dirty="0" smtClean="0"/>
                <a:t>defender arrival point</a:t>
              </a:r>
            </a:p>
            <a:p>
              <a:r>
                <a:rPr lang="en-CA" sz="2800" dirty="0" smtClean="0"/>
                <a:t>attacker crossing point</a:t>
              </a:r>
            </a:p>
          </p:txBody>
        </p:sp>
        <p:sp>
          <p:nvSpPr>
            <p:cNvPr id="30" name="Plus 29"/>
            <p:cNvSpPr/>
            <p:nvPr/>
          </p:nvSpPr>
          <p:spPr>
            <a:xfrm>
              <a:off x="11850" y="147871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Freeform 30"/>
            <p:cNvSpPr>
              <a:spLocks noChangeAspect="1"/>
            </p:cNvSpPr>
            <p:nvPr/>
          </p:nvSpPr>
          <p:spPr>
            <a:xfrm>
              <a:off x="68979" y="105615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33"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Starting on the path</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777971" y="5408290"/>
                <a:ext cx="3466398"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r>
                        <a:rPr lang="en-US" b="0" i="1" smtClean="0">
                          <a:latin typeface="Cambria Math"/>
                        </a:rPr>
                        <m:t>≤</m:t>
                      </m:r>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p>
                            <m:sSupPr>
                              <m:ctrlPr>
                                <a:rPr lang="en-US" b="0" i="1" smtClean="0">
                                  <a:latin typeface="Cambria Math"/>
                                </a:rPr>
                              </m:ctrlPr>
                            </m:sSupPr>
                            <m:e>
                              <m:r>
                                <a:rPr lang="en-US" b="0" i="1" smtClean="0">
                                  <a:latin typeface="Cambria Math"/>
                                </a:rPr>
                                <m:t>𝑝</m:t>
                              </m:r>
                            </m:e>
                            <m:sup>
                              <m:r>
                                <a:rPr lang="en-US" b="0" i="1" smtClean="0">
                                  <a:latin typeface="Cambria Math"/>
                                </a:rPr>
                                <m:t>′</m:t>
                              </m:r>
                            </m:sup>
                          </m:sSup>
                        </m:e>
                      </m:d>
                      <m:r>
                        <a:rPr lang="en-US" b="0" i="1" smtClean="0">
                          <a:latin typeface="Cambria Math"/>
                        </a:rPr>
                        <m:t>+</m:t>
                      </m:r>
                      <m:r>
                        <a:rPr lang="en-US" b="0" i="1" smtClean="0">
                          <a:latin typeface="Cambria Math"/>
                        </a:rPr>
                        <m:t>𝑑</m:t>
                      </m:r>
                      <m:d>
                        <m:dPr>
                          <m:ctrlPr>
                            <a:rPr lang="en-US" b="0" i="1" smtClean="0">
                              <a:latin typeface="Cambria Math"/>
                            </a:rPr>
                          </m:ctrlPr>
                        </m:dPr>
                        <m:e>
                          <m:sSup>
                            <m:sSupPr>
                              <m:ctrlPr>
                                <a:rPr lang="en-US" b="0" i="1" smtClean="0">
                                  <a:latin typeface="Cambria Math"/>
                                </a:rPr>
                              </m:ctrlPr>
                            </m:sSupPr>
                            <m:e>
                              <m:r>
                                <a:rPr lang="en-US" b="0" i="1" smtClean="0">
                                  <a:latin typeface="Cambria Math"/>
                                </a:rPr>
                                <m:t>𝑝</m:t>
                              </m:r>
                            </m:e>
                            <m:sup>
                              <m:r>
                                <a:rPr lang="en-US" b="0" i="1" smtClean="0">
                                  <a:latin typeface="Cambria Math"/>
                                </a:rPr>
                                <m:t>′</m:t>
                              </m:r>
                            </m:sup>
                          </m:sSup>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&lt;</m:t>
                      </m:r>
                      <m:r>
                        <a:rPr lang="en-US" i="1">
                          <a:latin typeface="Cambria Math"/>
                        </a:rPr>
                        <m:t>𝑑</m:t>
                      </m:r>
                      <m:d>
                        <m:dPr>
                          <m:ctrlPr>
                            <a:rPr lang="en-US" i="1">
                              <a:latin typeface="Cambria Math"/>
                            </a:rPr>
                          </m:ctrlPr>
                        </m:dPr>
                        <m:e>
                          <m:r>
                            <a:rPr lang="en-US" b="0" i="1" smtClean="0">
                              <a:latin typeface="Cambria Math"/>
                            </a:rPr>
                            <m:t>𝑝</m:t>
                          </m:r>
                          <m:r>
                            <a:rPr lang="en-US" i="1">
                              <a:latin typeface="Cambria Math"/>
                            </a:rPr>
                            <m:t>,</m:t>
                          </m:r>
                          <m:sSup>
                            <m:sSupPr>
                              <m:ctrlPr>
                                <a:rPr lang="en-US" i="1">
                                  <a:latin typeface="Cambria Math"/>
                                </a:rPr>
                              </m:ctrlPr>
                            </m:sSupPr>
                            <m:e>
                              <m:r>
                                <a:rPr lang="en-US" i="1">
                                  <a:latin typeface="Cambria Math"/>
                                </a:rPr>
                                <m:t>𝑝</m:t>
                              </m:r>
                            </m:e>
                            <m:sup>
                              <m:r>
                                <a:rPr lang="en-US" i="1">
                                  <a:latin typeface="Cambria Math"/>
                                </a:rPr>
                                <m:t>′</m:t>
                              </m:r>
                            </m:sup>
                          </m:sSup>
                        </m:e>
                      </m:d>
                      <m:r>
                        <a:rPr lang="en-US" i="1">
                          <a:latin typeface="Cambria Math"/>
                        </a:rPr>
                        <m:t>+</m:t>
                      </m:r>
                      <m:r>
                        <a:rPr lang="en-US" i="1">
                          <a:latin typeface="Cambria Math"/>
                        </a:rPr>
                        <m:t>𝑑</m:t>
                      </m:r>
                      <m:d>
                        <m:dPr>
                          <m:ctrlPr>
                            <a:rPr lang="en-US" i="1">
                              <a:latin typeface="Cambria Math"/>
                            </a:rPr>
                          </m:ctrlPr>
                        </m:dPr>
                        <m:e>
                          <m:sSup>
                            <m:sSupPr>
                              <m:ctrlPr>
                                <a:rPr lang="en-US" i="1">
                                  <a:latin typeface="Cambria Math"/>
                                </a:rPr>
                              </m:ctrlPr>
                            </m:sSupPr>
                            <m:e>
                              <m:r>
                                <a:rPr lang="en-US" i="1">
                                  <a:latin typeface="Cambria Math"/>
                                </a:rPr>
                                <m:t>𝑝</m:t>
                              </m:r>
                            </m:e>
                            <m:sup>
                              <m:r>
                                <a:rPr lang="en-US" i="1">
                                  <a:latin typeface="Cambria Math"/>
                                </a:rPr>
                                <m:t>′</m:t>
                              </m:r>
                            </m:sup>
                          </m:sSup>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𝑏</m:t>
                              </m:r>
                            </m:sub>
                          </m:sSub>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m:t>
                      </m:r>
                      <m:r>
                        <a:rPr lang="en-US" b="0" i="1" smtClean="0">
                          <a:latin typeface="Cambria Math"/>
                        </a:rPr>
                        <m:t>𝑑</m:t>
                      </m:r>
                      <m:d>
                        <m:dPr>
                          <m:ctrlPr>
                            <a:rPr lang="en-US" b="0" i="1" smtClean="0">
                              <a:latin typeface="Cambria Math"/>
                            </a:rPr>
                          </m:ctrlPr>
                        </m:dPr>
                        <m:e>
                          <m:r>
                            <a:rPr lang="en-US" b="0" i="1" smtClean="0">
                              <a:latin typeface="Cambria Math"/>
                            </a:rPr>
                            <m:t>𝑝</m:t>
                          </m:r>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&lt;</m:t>
                      </m:r>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77971" y="5408290"/>
                <a:ext cx="3466398" cy="1477328"/>
              </a:xfrm>
              <a:prstGeom prst="rect">
                <a:avLst/>
              </a:prstGeom>
              <a:blipFill rotWithShape="1">
                <a:blip r:embed="rId10"/>
                <a:stretch>
                  <a:fillRect/>
                </a:stretch>
              </a:blipFill>
            </p:spPr>
            <p:txBody>
              <a:bodyPr/>
              <a:lstStyle/>
              <a:p>
                <a:r>
                  <a:rPr lang="en-US">
                    <a:noFill/>
                  </a:rPr>
                  <a:t> </a:t>
                </a:r>
              </a:p>
            </p:txBody>
          </p:sp>
        </mc:Fallback>
      </mc:AlternateContent>
      <p:sp>
        <p:nvSpPr>
          <p:cNvPr id="15" name="Slide Number Placeholder 14"/>
          <p:cNvSpPr>
            <a:spLocks noGrp="1"/>
          </p:cNvSpPr>
          <p:nvPr>
            <p:ph type="sldNum" sz="quarter" idx="12"/>
          </p:nvPr>
        </p:nvSpPr>
        <p:spPr/>
        <p:txBody>
          <a:bodyPr/>
          <a:lstStyle/>
          <a:p>
            <a:fld id="{F540F1F0-DFD0-43E9-B762-BAD634239193}" type="slidenum">
              <a:rPr lang="en-US" smtClean="0"/>
              <a:t>31</a:t>
            </a:fld>
            <a:endParaRPr lang="en-US"/>
          </a:p>
        </p:txBody>
      </p:sp>
    </p:spTree>
    <p:extLst>
      <p:ext uri="{BB962C8B-B14F-4D97-AF65-F5344CB8AC3E}">
        <p14:creationId xmlns:p14="http://schemas.microsoft.com/office/powerpoint/2010/main" val="120918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391900" y="1295400"/>
            <a:ext cx="6371100" cy="5334000"/>
            <a:chOff x="762000" y="25131"/>
            <a:chExt cx="7543799" cy="6256532"/>
          </a:xfrm>
        </p:grpSpPr>
        <p:sp>
          <p:nvSpPr>
            <p:cNvPr id="3" name="Freeform 2"/>
            <p:cNvSpPr/>
            <p:nvPr/>
          </p:nvSpPr>
          <p:spPr>
            <a:xfrm>
              <a:off x="2438400" y="2438400"/>
              <a:ext cx="2667000" cy="357396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927100 w 2316022"/>
                <a:gd name="connsiteY10" fmla="*/ 3539067 h 3887259"/>
                <a:gd name="connsiteX11" fmla="*/ 617008 w 2316022"/>
                <a:gd name="connsiteY11" fmla="*/ 3053292 h 3887259"/>
                <a:gd name="connsiteX12" fmla="*/ 401108 w 2316022"/>
                <a:gd name="connsiteY12" fmla="*/ 2549525 h 3887259"/>
                <a:gd name="connsiteX13" fmla="*/ 155575 w 2316022"/>
                <a:gd name="connsiteY13" fmla="*/ 2113492 h 3887259"/>
                <a:gd name="connsiteX14" fmla="*/ 0 w 2316022"/>
                <a:gd name="connsiteY14" fmla="*/ 1920875 h 3887259"/>
                <a:gd name="connsiteX15" fmla="*/ 1783291 w 2316022"/>
                <a:gd name="connsiteY15"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927100 w 2316022"/>
                <a:gd name="connsiteY10" fmla="*/ 3539067 h 3887259"/>
                <a:gd name="connsiteX11" fmla="*/ 617008 w 2316022"/>
                <a:gd name="connsiteY11" fmla="*/ 3053292 h 3887259"/>
                <a:gd name="connsiteX12" fmla="*/ 401108 w 2316022"/>
                <a:gd name="connsiteY12" fmla="*/ 2549525 h 3887259"/>
                <a:gd name="connsiteX13" fmla="*/ 155575 w 2316022"/>
                <a:gd name="connsiteY13" fmla="*/ 2113492 h 3887259"/>
                <a:gd name="connsiteX14" fmla="*/ 0 w 2316022"/>
                <a:gd name="connsiteY14" fmla="*/ 1920875 h 3887259"/>
                <a:gd name="connsiteX15" fmla="*/ 1783291 w 2316022"/>
                <a:gd name="connsiteY15"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12308 w 2316022"/>
                <a:gd name="connsiteY10" fmla="*/ 3697817 h 3887259"/>
                <a:gd name="connsiteX11" fmla="*/ 927100 w 2316022"/>
                <a:gd name="connsiteY11" fmla="*/ 3539067 h 3887259"/>
                <a:gd name="connsiteX12" fmla="*/ 617008 w 2316022"/>
                <a:gd name="connsiteY12" fmla="*/ 3053292 h 3887259"/>
                <a:gd name="connsiteX13" fmla="*/ 401108 w 2316022"/>
                <a:gd name="connsiteY13" fmla="*/ 2549525 h 3887259"/>
                <a:gd name="connsiteX14" fmla="*/ 155575 w 2316022"/>
                <a:gd name="connsiteY14" fmla="*/ 2113492 h 3887259"/>
                <a:gd name="connsiteX15" fmla="*/ 0 w 2316022"/>
                <a:gd name="connsiteY15" fmla="*/ 1920875 h 3887259"/>
                <a:gd name="connsiteX16" fmla="*/ 1783291 w 2316022"/>
                <a:gd name="connsiteY16"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12308 w 2316022"/>
                <a:gd name="connsiteY10" fmla="*/ 3697817 h 3887259"/>
                <a:gd name="connsiteX11" fmla="*/ 1096433 w 2316022"/>
                <a:gd name="connsiteY11" fmla="*/ 3720042 h 3887259"/>
                <a:gd name="connsiteX12" fmla="*/ 927100 w 2316022"/>
                <a:gd name="connsiteY12" fmla="*/ 3539067 h 3887259"/>
                <a:gd name="connsiteX13" fmla="*/ 617008 w 2316022"/>
                <a:gd name="connsiteY13" fmla="*/ 3053292 h 3887259"/>
                <a:gd name="connsiteX14" fmla="*/ 401108 w 2316022"/>
                <a:gd name="connsiteY14" fmla="*/ 2549525 h 3887259"/>
                <a:gd name="connsiteX15" fmla="*/ 155575 w 2316022"/>
                <a:gd name="connsiteY15" fmla="*/ 2113492 h 3887259"/>
                <a:gd name="connsiteX16" fmla="*/ 0 w 2316022"/>
                <a:gd name="connsiteY16" fmla="*/ 1920875 h 3887259"/>
                <a:gd name="connsiteX17" fmla="*/ 1783291 w 2316022"/>
                <a:gd name="connsiteY17" fmla="*/ 0 h 3887259"/>
                <a:gd name="connsiteX0" fmla="*/ 1783291 w 2316022"/>
                <a:gd name="connsiteY0" fmla="*/ 0 h 3911585"/>
                <a:gd name="connsiteX1" fmla="*/ 1934633 w 2316022"/>
                <a:gd name="connsiteY1" fmla="*/ 179917 h 3911585"/>
                <a:gd name="connsiteX2" fmla="*/ 2056341 w 2316022"/>
                <a:gd name="connsiteY2" fmla="*/ 365125 h 3911585"/>
                <a:gd name="connsiteX3" fmla="*/ 2225675 w 2316022"/>
                <a:gd name="connsiteY3" fmla="*/ 784225 h 3911585"/>
                <a:gd name="connsiteX4" fmla="*/ 2314575 w 2316022"/>
                <a:gd name="connsiteY4" fmla="*/ 1351492 h 3911585"/>
                <a:gd name="connsiteX5" fmla="*/ 2263775 w 2316022"/>
                <a:gd name="connsiteY5" fmla="*/ 1914525 h 3911585"/>
                <a:gd name="connsiteX6" fmla="*/ 2056341 w 2316022"/>
                <a:gd name="connsiteY6" fmla="*/ 2473325 h 3911585"/>
                <a:gd name="connsiteX7" fmla="*/ 1806575 w 2316022"/>
                <a:gd name="connsiteY7" fmla="*/ 2858559 h 3911585"/>
                <a:gd name="connsiteX8" fmla="*/ 1412875 w 2316022"/>
                <a:gd name="connsiteY8" fmla="*/ 3239559 h 3911585"/>
                <a:gd name="connsiteX9" fmla="*/ 1308100 w 2316022"/>
                <a:gd name="connsiteY9" fmla="*/ 3887259 h 3911585"/>
                <a:gd name="connsiteX10" fmla="*/ 1140883 w 2316022"/>
                <a:gd name="connsiteY10" fmla="*/ 3761317 h 3911585"/>
                <a:gd name="connsiteX11" fmla="*/ 1096433 w 2316022"/>
                <a:gd name="connsiteY11" fmla="*/ 3720042 h 3911585"/>
                <a:gd name="connsiteX12" fmla="*/ 927100 w 2316022"/>
                <a:gd name="connsiteY12" fmla="*/ 3539067 h 3911585"/>
                <a:gd name="connsiteX13" fmla="*/ 617008 w 2316022"/>
                <a:gd name="connsiteY13" fmla="*/ 3053292 h 3911585"/>
                <a:gd name="connsiteX14" fmla="*/ 401108 w 2316022"/>
                <a:gd name="connsiteY14" fmla="*/ 2549525 h 3911585"/>
                <a:gd name="connsiteX15" fmla="*/ 155575 w 2316022"/>
                <a:gd name="connsiteY15" fmla="*/ 2113492 h 3911585"/>
                <a:gd name="connsiteX16" fmla="*/ 0 w 2316022"/>
                <a:gd name="connsiteY16" fmla="*/ 1920875 h 3911585"/>
                <a:gd name="connsiteX17" fmla="*/ 1783291 w 2316022"/>
                <a:gd name="connsiteY17" fmla="*/ 0 h 3911585"/>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40883 w 2316022"/>
                <a:gd name="connsiteY10" fmla="*/ 3761317 h 3887259"/>
                <a:gd name="connsiteX11" fmla="*/ 1096433 w 2316022"/>
                <a:gd name="connsiteY11" fmla="*/ 3720042 h 3887259"/>
                <a:gd name="connsiteX12" fmla="*/ 927100 w 2316022"/>
                <a:gd name="connsiteY12" fmla="*/ 3539067 h 3887259"/>
                <a:gd name="connsiteX13" fmla="*/ 617008 w 2316022"/>
                <a:gd name="connsiteY13" fmla="*/ 3053292 h 3887259"/>
                <a:gd name="connsiteX14" fmla="*/ 401108 w 2316022"/>
                <a:gd name="connsiteY14" fmla="*/ 2549525 h 3887259"/>
                <a:gd name="connsiteX15" fmla="*/ 155575 w 2316022"/>
                <a:gd name="connsiteY15" fmla="*/ 2113492 h 3887259"/>
                <a:gd name="connsiteX16" fmla="*/ 0 w 2316022"/>
                <a:gd name="connsiteY16" fmla="*/ 1920875 h 3887259"/>
                <a:gd name="connsiteX17" fmla="*/ 1783291 w 2316022"/>
                <a:gd name="connsiteY17"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613958 w 2316022"/>
                <a:gd name="connsiteY8" fmla="*/ 3386667 h 3887259"/>
                <a:gd name="connsiteX9" fmla="*/ 1412875 w 2316022"/>
                <a:gd name="connsiteY9" fmla="*/ 3239559 h 3887259"/>
                <a:gd name="connsiteX10" fmla="*/ 1308100 w 2316022"/>
                <a:gd name="connsiteY10" fmla="*/ 3887259 h 3887259"/>
                <a:gd name="connsiteX11" fmla="*/ 1140883 w 2316022"/>
                <a:gd name="connsiteY11" fmla="*/ 3761317 h 3887259"/>
                <a:gd name="connsiteX12" fmla="*/ 1096433 w 2316022"/>
                <a:gd name="connsiteY12" fmla="*/ 3720042 h 3887259"/>
                <a:gd name="connsiteX13" fmla="*/ 927100 w 2316022"/>
                <a:gd name="connsiteY13" fmla="*/ 3539067 h 3887259"/>
                <a:gd name="connsiteX14" fmla="*/ 617008 w 2316022"/>
                <a:gd name="connsiteY14" fmla="*/ 3053292 h 3887259"/>
                <a:gd name="connsiteX15" fmla="*/ 401108 w 2316022"/>
                <a:gd name="connsiteY15" fmla="*/ 2549525 h 3887259"/>
                <a:gd name="connsiteX16" fmla="*/ 155575 w 2316022"/>
                <a:gd name="connsiteY16" fmla="*/ 2113492 h 3887259"/>
                <a:gd name="connsiteX17" fmla="*/ 0 w 2316022"/>
                <a:gd name="connsiteY17" fmla="*/ 1920875 h 3887259"/>
                <a:gd name="connsiteX18" fmla="*/ 1783291 w 2316022"/>
                <a:gd name="connsiteY18" fmla="*/ 0 h 3887259"/>
                <a:gd name="connsiteX0" fmla="*/ 1783291 w 2316022"/>
                <a:gd name="connsiteY0" fmla="*/ 0 h 3889190"/>
                <a:gd name="connsiteX1" fmla="*/ 1934633 w 2316022"/>
                <a:gd name="connsiteY1" fmla="*/ 179917 h 3889190"/>
                <a:gd name="connsiteX2" fmla="*/ 2056341 w 2316022"/>
                <a:gd name="connsiteY2" fmla="*/ 365125 h 3889190"/>
                <a:gd name="connsiteX3" fmla="*/ 2225675 w 2316022"/>
                <a:gd name="connsiteY3" fmla="*/ 784225 h 3889190"/>
                <a:gd name="connsiteX4" fmla="*/ 2314575 w 2316022"/>
                <a:gd name="connsiteY4" fmla="*/ 1351492 h 3889190"/>
                <a:gd name="connsiteX5" fmla="*/ 2263775 w 2316022"/>
                <a:gd name="connsiteY5" fmla="*/ 1914525 h 3889190"/>
                <a:gd name="connsiteX6" fmla="*/ 2056341 w 2316022"/>
                <a:gd name="connsiteY6" fmla="*/ 2473325 h 3889190"/>
                <a:gd name="connsiteX7" fmla="*/ 1806575 w 2316022"/>
                <a:gd name="connsiteY7" fmla="*/ 2858559 h 3889190"/>
                <a:gd name="connsiteX8" fmla="*/ 1613958 w 2316022"/>
                <a:gd name="connsiteY8" fmla="*/ 3386667 h 3889190"/>
                <a:gd name="connsiteX9" fmla="*/ 1489075 w 2316022"/>
                <a:gd name="connsiteY9" fmla="*/ 3658659 h 3889190"/>
                <a:gd name="connsiteX10" fmla="*/ 1308100 w 2316022"/>
                <a:gd name="connsiteY10" fmla="*/ 3887259 h 3889190"/>
                <a:gd name="connsiteX11" fmla="*/ 1140883 w 2316022"/>
                <a:gd name="connsiteY11" fmla="*/ 3761317 h 3889190"/>
                <a:gd name="connsiteX12" fmla="*/ 1096433 w 2316022"/>
                <a:gd name="connsiteY12" fmla="*/ 3720042 h 3889190"/>
                <a:gd name="connsiteX13" fmla="*/ 927100 w 2316022"/>
                <a:gd name="connsiteY13" fmla="*/ 3539067 h 3889190"/>
                <a:gd name="connsiteX14" fmla="*/ 617008 w 2316022"/>
                <a:gd name="connsiteY14" fmla="*/ 3053292 h 3889190"/>
                <a:gd name="connsiteX15" fmla="*/ 401108 w 2316022"/>
                <a:gd name="connsiteY15" fmla="*/ 2549525 h 3889190"/>
                <a:gd name="connsiteX16" fmla="*/ 155575 w 2316022"/>
                <a:gd name="connsiteY16" fmla="*/ 2113492 h 3889190"/>
                <a:gd name="connsiteX17" fmla="*/ 0 w 2316022"/>
                <a:gd name="connsiteY17" fmla="*/ 1920875 h 3889190"/>
                <a:gd name="connsiteX18" fmla="*/ 1783291 w 2316022"/>
                <a:gd name="connsiteY18" fmla="*/ 0 h 3889190"/>
                <a:gd name="connsiteX0" fmla="*/ 1783291 w 2316022"/>
                <a:gd name="connsiteY0" fmla="*/ 0 h 3889190"/>
                <a:gd name="connsiteX1" fmla="*/ 1934633 w 2316022"/>
                <a:gd name="connsiteY1" fmla="*/ 179917 h 3889190"/>
                <a:gd name="connsiteX2" fmla="*/ 2056341 w 2316022"/>
                <a:gd name="connsiteY2" fmla="*/ 365125 h 3889190"/>
                <a:gd name="connsiteX3" fmla="*/ 2225675 w 2316022"/>
                <a:gd name="connsiteY3" fmla="*/ 784225 h 3889190"/>
                <a:gd name="connsiteX4" fmla="*/ 2314575 w 2316022"/>
                <a:gd name="connsiteY4" fmla="*/ 1351492 h 3889190"/>
                <a:gd name="connsiteX5" fmla="*/ 2263775 w 2316022"/>
                <a:gd name="connsiteY5" fmla="*/ 1914525 h 3889190"/>
                <a:gd name="connsiteX6" fmla="*/ 2056341 w 2316022"/>
                <a:gd name="connsiteY6" fmla="*/ 2473325 h 3889190"/>
                <a:gd name="connsiteX7" fmla="*/ 2016125 w 2316022"/>
                <a:gd name="connsiteY7" fmla="*/ 2915709 h 3889190"/>
                <a:gd name="connsiteX8" fmla="*/ 1613958 w 2316022"/>
                <a:gd name="connsiteY8" fmla="*/ 3386667 h 3889190"/>
                <a:gd name="connsiteX9" fmla="*/ 1489075 w 2316022"/>
                <a:gd name="connsiteY9" fmla="*/ 3658659 h 3889190"/>
                <a:gd name="connsiteX10" fmla="*/ 1308100 w 2316022"/>
                <a:gd name="connsiteY10" fmla="*/ 3887259 h 3889190"/>
                <a:gd name="connsiteX11" fmla="*/ 1140883 w 2316022"/>
                <a:gd name="connsiteY11" fmla="*/ 3761317 h 3889190"/>
                <a:gd name="connsiteX12" fmla="*/ 1096433 w 2316022"/>
                <a:gd name="connsiteY12" fmla="*/ 3720042 h 3889190"/>
                <a:gd name="connsiteX13" fmla="*/ 927100 w 2316022"/>
                <a:gd name="connsiteY13" fmla="*/ 3539067 h 3889190"/>
                <a:gd name="connsiteX14" fmla="*/ 617008 w 2316022"/>
                <a:gd name="connsiteY14" fmla="*/ 3053292 h 3889190"/>
                <a:gd name="connsiteX15" fmla="*/ 401108 w 2316022"/>
                <a:gd name="connsiteY15" fmla="*/ 2549525 h 3889190"/>
                <a:gd name="connsiteX16" fmla="*/ 155575 w 2316022"/>
                <a:gd name="connsiteY16" fmla="*/ 2113492 h 3889190"/>
                <a:gd name="connsiteX17" fmla="*/ 0 w 2316022"/>
                <a:gd name="connsiteY17" fmla="*/ 1920875 h 3889190"/>
                <a:gd name="connsiteX18" fmla="*/ 1783291 w 2316022"/>
                <a:gd name="connsiteY18" fmla="*/ 0 h 3889190"/>
                <a:gd name="connsiteX0" fmla="*/ 1783291 w 2315318"/>
                <a:gd name="connsiteY0" fmla="*/ 0 h 3889190"/>
                <a:gd name="connsiteX1" fmla="*/ 1934633 w 2315318"/>
                <a:gd name="connsiteY1" fmla="*/ 179917 h 3889190"/>
                <a:gd name="connsiteX2" fmla="*/ 2056341 w 2315318"/>
                <a:gd name="connsiteY2" fmla="*/ 365125 h 3889190"/>
                <a:gd name="connsiteX3" fmla="*/ 2225675 w 2315318"/>
                <a:gd name="connsiteY3" fmla="*/ 784225 h 3889190"/>
                <a:gd name="connsiteX4" fmla="*/ 2314575 w 2315318"/>
                <a:gd name="connsiteY4" fmla="*/ 1351492 h 3889190"/>
                <a:gd name="connsiteX5" fmla="*/ 2263775 w 2315318"/>
                <a:gd name="connsiteY5" fmla="*/ 1914525 h 3889190"/>
                <a:gd name="connsiteX6" fmla="*/ 2186516 w 2315318"/>
                <a:gd name="connsiteY6" fmla="*/ 2489200 h 3889190"/>
                <a:gd name="connsiteX7" fmla="*/ 2016125 w 2315318"/>
                <a:gd name="connsiteY7" fmla="*/ 2915709 h 3889190"/>
                <a:gd name="connsiteX8" fmla="*/ 1613958 w 2315318"/>
                <a:gd name="connsiteY8" fmla="*/ 3386667 h 3889190"/>
                <a:gd name="connsiteX9" fmla="*/ 1489075 w 2315318"/>
                <a:gd name="connsiteY9" fmla="*/ 3658659 h 3889190"/>
                <a:gd name="connsiteX10" fmla="*/ 1308100 w 2315318"/>
                <a:gd name="connsiteY10" fmla="*/ 3887259 h 3889190"/>
                <a:gd name="connsiteX11" fmla="*/ 1140883 w 2315318"/>
                <a:gd name="connsiteY11" fmla="*/ 3761317 h 3889190"/>
                <a:gd name="connsiteX12" fmla="*/ 1096433 w 2315318"/>
                <a:gd name="connsiteY12" fmla="*/ 3720042 h 3889190"/>
                <a:gd name="connsiteX13" fmla="*/ 927100 w 2315318"/>
                <a:gd name="connsiteY13" fmla="*/ 3539067 h 3889190"/>
                <a:gd name="connsiteX14" fmla="*/ 617008 w 2315318"/>
                <a:gd name="connsiteY14" fmla="*/ 3053292 h 3889190"/>
                <a:gd name="connsiteX15" fmla="*/ 401108 w 2315318"/>
                <a:gd name="connsiteY15" fmla="*/ 2549525 h 3889190"/>
                <a:gd name="connsiteX16" fmla="*/ 155575 w 2315318"/>
                <a:gd name="connsiteY16" fmla="*/ 2113492 h 3889190"/>
                <a:gd name="connsiteX17" fmla="*/ 0 w 2315318"/>
                <a:gd name="connsiteY17" fmla="*/ 1920875 h 3889190"/>
                <a:gd name="connsiteX18" fmla="*/ 1783291 w 2315318"/>
                <a:gd name="connsiteY18" fmla="*/ 0 h 3889190"/>
                <a:gd name="connsiteX0" fmla="*/ 1783291 w 2315318"/>
                <a:gd name="connsiteY0" fmla="*/ 0 h 3889190"/>
                <a:gd name="connsiteX1" fmla="*/ 1934633 w 2315318"/>
                <a:gd name="connsiteY1" fmla="*/ 179917 h 3889190"/>
                <a:gd name="connsiteX2" fmla="*/ 2056341 w 2315318"/>
                <a:gd name="connsiteY2" fmla="*/ 365125 h 3889190"/>
                <a:gd name="connsiteX3" fmla="*/ 2225675 w 2315318"/>
                <a:gd name="connsiteY3" fmla="*/ 784225 h 3889190"/>
                <a:gd name="connsiteX4" fmla="*/ 2314575 w 2315318"/>
                <a:gd name="connsiteY4" fmla="*/ 1351492 h 3889190"/>
                <a:gd name="connsiteX5" fmla="*/ 2263775 w 2315318"/>
                <a:gd name="connsiteY5" fmla="*/ 1914525 h 3889190"/>
                <a:gd name="connsiteX6" fmla="*/ 2186516 w 2315318"/>
                <a:gd name="connsiteY6" fmla="*/ 2489200 h 3889190"/>
                <a:gd name="connsiteX7" fmla="*/ 2016125 w 2315318"/>
                <a:gd name="connsiteY7" fmla="*/ 2915709 h 3889190"/>
                <a:gd name="connsiteX8" fmla="*/ 1775883 w 2315318"/>
                <a:gd name="connsiteY8" fmla="*/ 3434292 h 3889190"/>
                <a:gd name="connsiteX9" fmla="*/ 1489075 w 2315318"/>
                <a:gd name="connsiteY9" fmla="*/ 3658659 h 3889190"/>
                <a:gd name="connsiteX10" fmla="*/ 1308100 w 2315318"/>
                <a:gd name="connsiteY10" fmla="*/ 3887259 h 3889190"/>
                <a:gd name="connsiteX11" fmla="*/ 1140883 w 2315318"/>
                <a:gd name="connsiteY11" fmla="*/ 3761317 h 3889190"/>
                <a:gd name="connsiteX12" fmla="*/ 1096433 w 2315318"/>
                <a:gd name="connsiteY12" fmla="*/ 3720042 h 3889190"/>
                <a:gd name="connsiteX13" fmla="*/ 927100 w 2315318"/>
                <a:gd name="connsiteY13" fmla="*/ 3539067 h 3889190"/>
                <a:gd name="connsiteX14" fmla="*/ 617008 w 2315318"/>
                <a:gd name="connsiteY14" fmla="*/ 3053292 h 3889190"/>
                <a:gd name="connsiteX15" fmla="*/ 401108 w 2315318"/>
                <a:gd name="connsiteY15" fmla="*/ 2549525 h 3889190"/>
                <a:gd name="connsiteX16" fmla="*/ 155575 w 2315318"/>
                <a:gd name="connsiteY16" fmla="*/ 2113492 h 3889190"/>
                <a:gd name="connsiteX17" fmla="*/ 0 w 2315318"/>
                <a:gd name="connsiteY17" fmla="*/ 1920875 h 3889190"/>
                <a:gd name="connsiteX18" fmla="*/ 1783291 w 2315318"/>
                <a:gd name="connsiteY18" fmla="*/ 0 h 3889190"/>
                <a:gd name="connsiteX0" fmla="*/ 1783291 w 2315318"/>
                <a:gd name="connsiteY0" fmla="*/ 0 h 3887272"/>
                <a:gd name="connsiteX1" fmla="*/ 1934633 w 2315318"/>
                <a:gd name="connsiteY1" fmla="*/ 179917 h 3887272"/>
                <a:gd name="connsiteX2" fmla="*/ 2056341 w 2315318"/>
                <a:gd name="connsiteY2" fmla="*/ 365125 h 3887272"/>
                <a:gd name="connsiteX3" fmla="*/ 2225675 w 2315318"/>
                <a:gd name="connsiteY3" fmla="*/ 784225 h 3887272"/>
                <a:gd name="connsiteX4" fmla="*/ 2314575 w 2315318"/>
                <a:gd name="connsiteY4" fmla="*/ 1351492 h 3887272"/>
                <a:gd name="connsiteX5" fmla="*/ 2263775 w 2315318"/>
                <a:gd name="connsiteY5" fmla="*/ 1914525 h 3887272"/>
                <a:gd name="connsiteX6" fmla="*/ 2186516 w 2315318"/>
                <a:gd name="connsiteY6" fmla="*/ 2489200 h 3887272"/>
                <a:gd name="connsiteX7" fmla="*/ 2016125 w 2315318"/>
                <a:gd name="connsiteY7" fmla="*/ 2915709 h 3887272"/>
                <a:gd name="connsiteX8" fmla="*/ 1775883 w 2315318"/>
                <a:gd name="connsiteY8" fmla="*/ 3434292 h 3887272"/>
                <a:gd name="connsiteX9" fmla="*/ 1555750 w 2315318"/>
                <a:gd name="connsiteY9" fmla="*/ 3753909 h 3887272"/>
                <a:gd name="connsiteX10" fmla="*/ 1308100 w 2315318"/>
                <a:gd name="connsiteY10" fmla="*/ 3887259 h 3887272"/>
                <a:gd name="connsiteX11" fmla="*/ 1140883 w 2315318"/>
                <a:gd name="connsiteY11" fmla="*/ 3761317 h 3887272"/>
                <a:gd name="connsiteX12" fmla="*/ 1096433 w 2315318"/>
                <a:gd name="connsiteY12" fmla="*/ 3720042 h 3887272"/>
                <a:gd name="connsiteX13" fmla="*/ 927100 w 2315318"/>
                <a:gd name="connsiteY13" fmla="*/ 3539067 h 3887272"/>
                <a:gd name="connsiteX14" fmla="*/ 617008 w 2315318"/>
                <a:gd name="connsiteY14" fmla="*/ 3053292 h 3887272"/>
                <a:gd name="connsiteX15" fmla="*/ 401108 w 2315318"/>
                <a:gd name="connsiteY15" fmla="*/ 2549525 h 3887272"/>
                <a:gd name="connsiteX16" fmla="*/ 155575 w 2315318"/>
                <a:gd name="connsiteY16" fmla="*/ 2113492 h 3887272"/>
                <a:gd name="connsiteX17" fmla="*/ 0 w 2315318"/>
                <a:gd name="connsiteY17" fmla="*/ 1920875 h 3887272"/>
                <a:gd name="connsiteX18" fmla="*/ 1783291 w 2315318"/>
                <a:gd name="connsiteY18" fmla="*/ 0 h 3887272"/>
                <a:gd name="connsiteX0" fmla="*/ 1783291 w 2315318"/>
                <a:gd name="connsiteY0" fmla="*/ 0 h 3999513"/>
                <a:gd name="connsiteX1" fmla="*/ 1934633 w 2315318"/>
                <a:gd name="connsiteY1" fmla="*/ 179917 h 3999513"/>
                <a:gd name="connsiteX2" fmla="*/ 2056341 w 2315318"/>
                <a:gd name="connsiteY2" fmla="*/ 365125 h 3999513"/>
                <a:gd name="connsiteX3" fmla="*/ 2225675 w 2315318"/>
                <a:gd name="connsiteY3" fmla="*/ 784225 h 3999513"/>
                <a:gd name="connsiteX4" fmla="*/ 2314575 w 2315318"/>
                <a:gd name="connsiteY4" fmla="*/ 1351492 h 3999513"/>
                <a:gd name="connsiteX5" fmla="*/ 2263775 w 2315318"/>
                <a:gd name="connsiteY5" fmla="*/ 1914525 h 3999513"/>
                <a:gd name="connsiteX6" fmla="*/ 2186516 w 2315318"/>
                <a:gd name="connsiteY6" fmla="*/ 2489200 h 3999513"/>
                <a:gd name="connsiteX7" fmla="*/ 2016125 w 2315318"/>
                <a:gd name="connsiteY7" fmla="*/ 2915709 h 3999513"/>
                <a:gd name="connsiteX8" fmla="*/ 1775883 w 2315318"/>
                <a:gd name="connsiteY8" fmla="*/ 3434292 h 3999513"/>
                <a:gd name="connsiteX9" fmla="*/ 1612900 w 2315318"/>
                <a:gd name="connsiteY9" fmla="*/ 3976159 h 3999513"/>
                <a:gd name="connsiteX10" fmla="*/ 1308100 w 2315318"/>
                <a:gd name="connsiteY10" fmla="*/ 3887259 h 3999513"/>
                <a:gd name="connsiteX11" fmla="*/ 1140883 w 2315318"/>
                <a:gd name="connsiteY11" fmla="*/ 3761317 h 3999513"/>
                <a:gd name="connsiteX12" fmla="*/ 1096433 w 2315318"/>
                <a:gd name="connsiteY12" fmla="*/ 3720042 h 3999513"/>
                <a:gd name="connsiteX13" fmla="*/ 927100 w 2315318"/>
                <a:gd name="connsiteY13" fmla="*/ 3539067 h 3999513"/>
                <a:gd name="connsiteX14" fmla="*/ 617008 w 2315318"/>
                <a:gd name="connsiteY14" fmla="*/ 3053292 h 3999513"/>
                <a:gd name="connsiteX15" fmla="*/ 401108 w 2315318"/>
                <a:gd name="connsiteY15" fmla="*/ 2549525 h 3999513"/>
                <a:gd name="connsiteX16" fmla="*/ 155575 w 2315318"/>
                <a:gd name="connsiteY16" fmla="*/ 2113492 h 3999513"/>
                <a:gd name="connsiteX17" fmla="*/ 0 w 2315318"/>
                <a:gd name="connsiteY17" fmla="*/ 1920875 h 3999513"/>
                <a:gd name="connsiteX18" fmla="*/ 1783291 w 2315318"/>
                <a:gd name="connsiteY18" fmla="*/ 0 h 3999513"/>
                <a:gd name="connsiteX0" fmla="*/ 1783291 w 2315318"/>
                <a:gd name="connsiteY0" fmla="*/ 0 h 3976159"/>
                <a:gd name="connsiteX1" fmla="*/ 1934633 w 2315318"/>
                <a:gd name="connsiteY1" fmla="*/ 179917 h 3976159"/>
                <a:gd name="connsiteX2" fmla="*/ 2056341 w 2315318"/>
                <a:gd name="connsiteY2" fmla="*/ 365125 h 3976159"/>
                <a:gd name="connsiteX3" fmla="*/ 2225675 w 2315318"/>
                <a:gd name="connsiteY3" fmla="*/ 784225 h 3976159"/>
                <a:gd name="connsiteX4" fmla="*/ 2314575 w 2315318"/>
                <a:gd name="connsiteY4" fmla="*/ 1351492 h 3976159"/>
                <a:gd name="connsiteX5" fmla="*/ 2263775 w 2315318"/>
                <a:gd name="connsiteY5" fmla="*/ 1914525 h 3976159"/>
                <a:gd name="connsiteX6" fmla="*/ 2186516 w 2315318"/>
                <a:gd name="connsiteY6" fmla="*/ 2489200 h 3976159"/>
                <a:gd name="connsiteX7" fmla="*/ 2016125 w 2315318"/>
                <a:gd name="connsiteY7" fmla="*/ 2915709 h 3976159"/>
                <a:gd name="connsiteX8" fmla="*/ 1775883 w 2315318"/>
                <a:gd name="connsiteY8" fmla="*/ 3434292 h 3976159"/>
                <a:gd name="connsiteX9" fmla="*/ 1612900 w 2315318"/>
                <a:gd name="connsiteY9" fmla="*/ 3976159 h 3976159"/>
                <a:gd name="connsiteX10" fmla="*/ 1308100 w 2315318"/>
                <a:gd name="connsiteY10" fmla="*/ 3887259 h 3976159"/>
                <a:gd name="connsiteX11" fmla="*/ 1140883 w 2315318"/>
                <a:gd name="connsiteY11" fmla="*/ 3761317 h 3976159"/>
                <a:gd name="connsiteX12" fmla="*/ 1096433 w 2315318"/>
                <a:gd name="connsiteY12" fmla="*/ 3720042 h 3976159"/>
                <a:gd name="connsiteX13" fmla="*/ 927100 w 2315318"/>
                <a:gd name="connsiteY13" fmla="*/ 3539067 h 3976159"/>
                <a:gd name="connsiteX14" fmla="*/ 617008 w 2315318"/>
                <a:gd name="connsiteY14" fmla="*/ 3053292 h 3976159"/>
                <a:gd name="connsiteX15" fmla="*/ 401108 w 2315318"/>
                <a:gd name="connsiteY15" fmla="*/ 2549525 h 3976159"/>
                <a:gd name="connsiteX16" fmla="*/ 155575 w 2315318"/>
                <a:gd name="connsiteY16" fmla="*/ 2113492 h 3976159"/>
                <a:gd name="connsiteX17" fmla="*/ 0 w 2315318"/>
                <a:gd name="connsiteY17" fmla="*/ 1920875 h 3976159"/>
                <a:gd name="connsiteX18" fmla="*/ 1783291 w 2315318"/>
                <a:gd name="connsiteY18" fmla="*/ 0 h 397615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775883 w 2315318"/>
                <a:gd name="connsiteY8" fmla="*/ 3434292 h 3995209"/>
                <a:gd name="connsiteX9" fmla="*/ 1616075 w 2315318"/>
                <a:gd name="connsiteY9" fmla="*/ 3995209 h 3995209"/>
                <a:gd name="connsiteX10" fmla="*/ 1308100 w 2315318"/>
                <a:gd name="connsiteY10" fmla="*/ 3887259 h 3995209"/>
                <a:gd name="connsiteX11" fmla="*/ 1140883 w 2315318"/>
                <a:gd name="connsiteY11" fmla="*/ 3761317 h 3995209"/>
                <a:gd name="connsiteX12" fmla="*/ 1096433 w 2315318"/>
                <a:gd name="connsiteY12" fmla="*/ 3720042 h 3995209"/>
                <a:gd name="connsiteX13" fmla="*/ 927100 w 2315318"/>
                <a:gd name="connsiteY13" fmla="*/ 3539067 h 3995209"/>
                <a:gd name="connsiteX14" fmla="*/ 617008 w 2315318"/>
                <a:gd name="connsiteY14" fmla="*/ 3053292 h 3995209"/>
                <a:gd name="connsiteX15" fmla="*/ 401108 w 2315318"/>
                <a:gd name="connsiteY15" fmla="*/ 2549525 h 3995209"/>
                <a:gd name="connsiteX16" fmla="*/ 155575 w 2315318"/>
                <a:gd name="connsiteY16" fmla="*/ 2113492 h 3995209"/>
                <a:gd name="connsiteX17" fmla="*/ 0 w 2315318"/>
                <a:gd name="connsiteY17" fmla="*/ 1920875 h 3995209"/>
                <a:gd name="connsiteX18" fmla="*/ 1783291 w 2315318"/>
                <a:gd name="connsiteY18"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75883 w 2315318"/>
                <a:gd name="connsiteY9" fmla="*/ 3434292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4001570"/>
                <a:gd name="connsiteX1" fmla="*/ 1934633 w 2315318"/>
                <a:gd name="connsiteY1" fmla="*/ 179917 h 4001570"/>
                <a:gd name="connsiteX2" fmla="*/ 2056341 w 2315318"/>
                <a:gd name="connsiteY2" fmla="*/ 365125 h 4001570"/>
                <a:gd name="connsiteX3" fmla="*/ 2225675 w 2315318"/>
                <a:gd name="connsiteY3" fmla="*/ 784225 h 4001570"/>
                <a:gd name="connsiteX4" fmla="*/ 2314575 w 2315318"/>
                <a:gd name="connsiteY4" fmla="*/ 1351492 h 4001570"/>
                <a:gd name="connsiteX5" fmla="*/ 2263775 w 2315318"/>
                <a:gd name="connsiteY5" fmla="*/ 1914525 h 4001570"/>
                <a:gd name="connsiteX6" fmla="*/ 2186516 w 2315318"/>
                <a:gd name="connsiteY6" fmla="*/ 2489200 h 4001570"/>
                <a:gd name="connsiteX7" fmla="*/ 2016125 w 2315318"/>
                <a:gd name="connsiteY7" fmla="*/ 2915709 h 4001570"/>
                <a:gd name="connsiteX8" fmla="*/ 1855258 w 2315318"/>
                <a:gd name="connsiteY8" fmla="*/ 3481916 h 4001570"/>
                <a:gd name="connsiteX9" fmla="*/ 1798108 w 2315318"/>
                <a:gd name="connsiteY9" fmla="*/ 3691467 h 4001570"/>
                <a:gd name="connsiteX10" fmla="*/ 1616075 w 2315318"/>
                <a:gd name="connsiteY10" fmla="*/ 3995209 h 4001570"/>
                <a:gd name="connsiteX11" fmla="*/ 1308100 w 2315318"/>
                <a:gd name="connsiteY11" fmla="*/ 3887259 h 4001570"/>
                <a:gd name="connsiteX12" fmla="*/ 1140883 w 2315318"/>
                <a:gd name="connsiteY12" fmla="*/ 3761317 h 4001570"/>
                <a:gd name="connsiteX13" fmla="*/ 1096433 w 2315318"/>
                <a:gd name="connsiteY13" fmla="*/ 3720042 h 4001570"/>
                <a:gd name="connsiteX14" fmla="*/ 927100 w 2315318"/>
                <a:gd name="connsiteY14" fmla="*/ 3539067 h 4001570"/>
                <a:gd name="connsiteX15" fmla="*/ 617008 w 2315318"/>
                <a:gd name="connsiteY15" fmla="*/ 3053292 h 4001570"/>
                <a:gd name="connsiteX16" fmla="*/ 401108 w 2315318"/>
                <a:gd name="connsiteY16" fmla="*/ 2549525 h 4001570"/>
                <a:gd name="connsiteX17" fmla="*/ 155575 w 2315318"/>
                <a:gd name="connsiteY17" fmla="*/ 2113492 h 4001570"/>
                <a:gd name="connsiteX18" fmla="*/ 0 w 2315318"/>
                <a:gd name="connsiteY18" fmla="*/ 1920875 h 4001570"/>
                <a:gd name="connsiteX19" fmla="*/ 1783291 w 2315318"/>
                <a:gd name="connsiteY19" fmla="*/ 0 h 4001570"/>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21765"/>
                <a:gd name="connsiteY0" fmla="*/ 0 h 3995209"/>
                <a:gd name="connsiteX1" fmla="*/ 1934633 w 2321765"/>
                <a:gd name="connsiteY1" fmla="*/ 179917 h 3995209"/>
                <a:gd name="connsiteX2" fmla="*/ 2056341 w 2321765"/>
                <a:gd name="connsiteY2" fmla="*/ 365125 h 3995209"/>
                <a:gd name="connsiteX3" fmla="*/ 2225675 w 2321765"/>
                <a:gd name="connsiteY3" fmla="*/ 784225 h 3995209"/>
                <a:gd name="connsiteX4" fmla="*/ 2314575 w 2321765"/>
                <a:gd name="connsiteY4" fmla="*/ 1351492 h 3995209"/>
                <a:gd name="connsiteX5" fmla="*/ 2301875 w 2321765"/>
                <a:gd name="connsiteY5" fmla="*/ 1917700 h 3995209"/>
                <a:gd name="connsiteX6" fmla="*/ 2186516 w 2321765"/>
                <a:gd name="connsiteY6" fmla="*/ 2489200 h 3995209"/>
                <a:gd name="connsiteX7" fmla="*/ 2016125 w 2321765"/>
                <a:gd name="connsiteY7" fmla="*/ 2915709 h 3995209"/>
                <a:gd name="connsiteX8" fmla="*/ 1855258 w 2321765"/>
                <a:gd name="connsiteY8" fmla="*/ 3481916 h 3995209"/>
                <a:gd name="connsiteX9" fmla="*/ 1798108 w 2321765"/>
                <a:gd name="connsiteY9" fmla="*/ 3691467 h 3995209"/>
                <a:gd name="connsiteX10" fmla="*/ 1616075 w 2321765"/>
                <a:gd name="connsiteY10" fmla="*/ 3995209 h 3995209"/>
                <a:gd name="connsiteX11" fmla="*/ 1308100 w 2321765"/>
                <a:gd name="connsiteY11" fmla="*/ 3887259 h 3995209"/>
                <a:gd name="connsiteX12" fmla="*/ 1140883 w 2321765"/>
                <a:gd name="connsiteY12" fmla="*/ 3761317 h 3995209"/>
                <a:gd name="connsiteX13" fmla="*/ 1096433 w 2321765"/>
                <a:gd name="connsiteY13" fmla="*/ 3720042 h 3995209"/>
                <a:gd name="connsiteX14" fmla="*/ 927100 w 2321765"/>
                <a:gd name="connsiteY14" fmla="*/ 3539067 h 3995209"/>
                <a:gd name="connsiteX15" fmla="*/ 617008 w 2321765"/>
                <a:gd name="connsiteY15" fmla="*/ 3053292 h 3995209"/>
                <a:gd name="connsiteX16" fmla="*/ 401108 w 2321765"/>
                <a:gd name="connsiteY16" fmla="*/ 2549525 h 3995209"/>
                <a:gd name="connsiteX17" fmla="*/ 155575 w 2321765"/>
                <a:gd name="connsiteY17" fmla="*/ 2113492 h 3995209"/>
                <a:gd name="connsiteX18" fmla="*/ 0 w 2321765"/>
                <a:gd name="connsiteY18" fmla="*/ 1920875 h 3995209"/>
                <a:gd name="connsiteX19" fmla="*/ 1783291 w 2321765"/>
                <a:gd name="connsiteY19" fmla="*/ 0 h 3995209"/>
                <a:gd name="connsiteX0" fmla="*/ 1783291 w 2349295"/>
                <a:gd name="connsiteY0" fmla="*/ 0 h 3995209"/>
                <a:gd name="connsiteX1" fmla="*/ 1934633 w 2349295"/>
                <a:gd name="connsiteY1" fmla="*/ 179917 h 3995209"/>
                <a:gd name="connsiteX2" fmla="*/ 2056341 w 2349295"/>
                <a:gd name="connsiteY2" fmla="*/ 365125 h 3995209"/>
                <a:gd name="connsiteX3" fmla="*/ 2225675 w 2349295"/>
                <a:gd name="connsiteY3" fmla="*/ 784225 h 3995209"/>
                <a:gd name="connsiteX4" fmla="*/ 2346325 w 2349295"/>
                <a:gd name="connsiteY4" fmla="*/ 1357842 h 3995209"/>
                <a:gd name="connsiteX5" fmla="*/ 2301875 w 2349295"/>
                <a:gd name="connsiteY5" fmla="*/ 1917700 h 3995209"/>
                <a:gd name="connsiteX6" fmla="*/ 2186516 w 2349295"/>
                <a:gd name="connsiteY6" fmla="*/ 2489200 h 3995209"/>
                <a:gd name="connsiteX7" fmla="*/ 2016125 w 2349295"/>
                <a:gd name="connsiteY7" fmla="*/ 2915709 h 3995209"/>
                <a:gd name="connsiteX8" fmla="*/ 1855258 w 2349295"/>
                <a:gd name="connsiteY8" fmla="*/ 3481916 h 3995209"/>
                <a:gd name="connsiteX9" fmla="*/ 1798108 w 2349295"/>
                <a:gd name="connsiteY9" fmla="*/ 3691467 h 3995209"/>
                <a:gd name="connsiteX10" fmla="*/ 1616075 w 2349295"/>
                <a:gd name="connsiteY10" fmla="*/ 3995209 h 3995209"/>
                <a:gd name="connsiteX11" fmla="*/ 1308100 w 2349295"/>
                <a:gd name="connsiteY11" fmla="*/ 3887259 h 3995209"/>
                <a:gd name="connsiteX12" fmla="*/ 1140883 w 2349295"/>
                <a:gd name="connsiteY12" fmla="*/ 3761317 h 3995209"/>
                <a:gd name="connsiteX13" fmla="*/ 1096433 w 2349295"/>
                <a:gd name="connsiteY13" fmla="*/ 3720042 h 3995209"/>
                <a:gd name="connsiteX14" fmla="*/ 927100 w 2349295"/>
                <a:gd name="connsiteY14" fmla="*/ 3539067 h 3995209"/>
                <a:gd name="connsiteX15" fmla="*/ 617008 w 2349295"/>
                <a:gd name="connsiteY15" fmla="*/ 3053292 h 3995209"/>
                <a:gd name="connsiteX16" fmla="*/ 401108 w 2349295"/>
                <a:gd name="connsiteY16" fmla="*/ 2549525 h 3995209"/>
                <a:gd name="connsiteX17" fmla="*/ 155575 w 2349295"/>
                <a:gd name="connsiteY17" fmla="*/ 2113492 h 3995209"/>
                <a:gd name="connsiteX18" fmla="*/ 0 w 2349295"/>
                <a:gd name="connsiteY18" fmla="*/ 1920875 h 3995209"/>
                <a:gd name="connsiteX19" fmla="*/ 1783291 w 2349295"/>
                <a:gd name="connsiteY19" fmla="*/ 0 h 3995209"/>
                <a:gd name="connsiteX0" fmla="*/ 1783291 w 2368050"/>
                <a:gd name="connsiteY0" fmla="*/ 0 h 3995209"/>
                <a:gd name="connsiteX1" fmla="*/ 1934633 w 2368050"/>
                <a:gd name="connsiteY1" fmla="*/ 179917 h 3995209"/>
                <a:gd name="connsiteX2" fmla="*/ 2056341 w 2368050"/>
                <a:gd name="connsiteY2" fmla="*/ 365125 h 3995209"/>
                <a:gd name="connsiteX3" fmla="*/ 2225675 w 2368050"/>
                <a:gd name="connsiteY3" fmla="*/ 784225 h 3995209"/>
                <a:gd name="connsiteX4" fmla="*/ 2346325 w 2368050"/>
                <a:gd name="connsiteY4" fmla="*/ 1357842 h 3995209"/>
                <a:gd name="connsiteX5" fmla="*/ 2352675 w 2368050"/>
                <a:gd name="connsiteY5" fmla="*/ 1936750 h 3995209"/>
                <a:gd name="connsiteX6" fmla="*/ 2186516 w 2368050"/>
                <a:gd name="connsiteY6" fmla="*/ 2489200 h 3995209"/>
                <a:gd name="connsiteX7" fmla="*/ 2016125 w 2368050"/>
                <a:gd name="connsiteY7" fmla="*/ 2915709 h 3995209"/>
                <a:gd name="connsiteX8" fmla="*/ 1855258 w 2368050"/>
                <a:gd name="connsiteY8" fmla="*/ 3481916 h 3995209"/>
                <a:gd name="connsiteX9" fmla="*/ 1798108 w 2368050"/>
                <a:gd name="connsiteY9" fmla="*/ 3691467 h 3995209"/>
                <a:gd name="connsiteX10" fmla="*/ 1616075 w 2368050"/>
                <a:gd name="connsiteY10" fmla="*/ 3995209 h 3995209"/>
                <a:gd name="connsiteX11" fmla="*/ 1308100 w 2368050"/>
                <a:gd name="connsiteY11" fmla="*/ 3887259 h 3995209"/>
                <a:gd name="connsiteX12" fmla="*/ 1140883 w 2368050"/>
                <a:gd name="connsiteY12" fmla="*/ 3761317 h 3995209"/>
                <a:gd name="connsiteX13" fmla="*/ 1096433 w 2368050"/>
                <a:gd name="connsiteY13" fmla="*/ 3720042 h 3995209"/>
                <a:gd name="connsiteX14" fmla="*/ 927100 w 2368050"/>
                <a:gd name="connsiteY14" fmla="*/ 3539067 h 3995209"/>
                <a:gd name="connsiteX15" fmla="*/ 617008 w 2368050"/>
                <a:gd name="connsiteY15" fmla="*/ 3053292 h 3995209"/>
                <a:gd name="connsiteX16" fmla="*/ 401108 w 2368050"/>
                <a:gd name="connsiteY16" fmla="*/ 2549525 h 3995209"/>
                <a:gd name="connsiteX17" fmla="*/ 155575 w 2368050"/>
                <a:gd name="connsiteY17" fmla="*/ 2113492 h 3995209"/>
                <a:gd name="connsiteX18" fmla="*/ 0 w 2368050"/>
                <a:gd name="connsiteY18" fmla="*/ 1920875 h 3995209"/>
                <a:gd name="connsiteX19" fmla="*/ 1783291 w 2368050"/>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016125 w 2363386"/>
                <a:gd name="connsiteY7" fmla="*/ 2915709 h 3995209"/>
                <a:gd name="connsiteX8" fmla="*/ 1855258 w 2363386"/>
                <a:gd name="connsiteY8" fmla="*/ 3481916 h 3995209"/>
                <a:gd name="connsiteX9" fmla="*/ 1798108 w 2363386"/>
                <a:gd name="connsiteY9" fmla="*/ 3691467 h 3995209"/>
                <a:gd name="connsiteX10" fmla="*/ 1616075 w 2363386"/>
                <a:gd name="connsiteY10" fmla="*/ 3995209 h 3995209"/>
                <a:gd name="connsiteX11" fmla="*/ 1308100 w 2363386"/>
                <a:gd name="connsiteY11" fmla="*/ 3887259 h 3995209"/>
                <a:gd name="connsiteX12" fmla="*/ 1140883 w 2363386"/>
                <a:gd name="connsiteY12" fmla="*/ 3761317 h 3995209"/>
                <a:gd name="connsiteX13" fmla="*/ 1096433 w 2363386"/>
                <a:gd name="connsiteY13" fmla="*/ 3720042 h 3995209"/>
                <a:gd name="connsiteX14" fmla="*/ 927100 w 2363386"/>
                <a:gd name="connsiteY14" fmla="*/ 3539067 h 3995209"/>
                <a:gd name="connsiteX15" fmla="*/ 617008 w 2363386"/>
                <a:gd name="connsiteY15" fmla="*/ 3053292 h 3995209"/>
                <a:gd name="connsiteX16" fmla="*/ 401108 w 2363386"/>
                <a:gd name="connsiteY16" fmla="*/ 2549525 h 3995209"/>
                <a:gd name="connsiteX17" fmla="*/ 155575 w 2363386"/>
                <a:gd name="connsiteY17" fmla="*/ 2113492 h 3995209"/>
                <a:gd name="connsiteX18" fmla="*/ 0 w 2363386"/>
                <a:gd name="connsiteY18" fmla="*/ 1920875 h 3995209"/>
                <a:gd name="connsiteX19" fmla="*/ 1783291 w 2363386"/>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855258 w 2363386"/>
                <a:gd name="connsiteY8" fmla="*/ 3481916 h 3995209"/>
                <a:gd name="connsiteX9" fmla="*/ 1798108 w 2363386"/>
                <a:gd name="connsiteY9" fmla="*/ 3691467 h 3995209"/>
                <a:gd name="connsiteX10" fmla="*/ 1616075 w 2363386"/>
                <a:gd name="connsiteY10" fmla="*/ 3995209 h 3995209"/>
                <a:gd name="connsiteX11" fmla="*/ 1308100 w 2363386"/>
                <a:gd name="connsiteY11" fmla="*/ 3887259 h 3995209"/>
                <a:gd name="connsiteX12" fmla="*/ 1140883 w 2363386"/>
                <a:gd name="connsiteY12" fmla="*/ 3761317 h 3995209"/>
                <a:gd name="connsiteX13" fmla="*/ 1096433 w 2363386"/>
                <a:gd name="connsiteY13" fmla="*/ 3720042 h 3995209"/>
                <a:gd name="connsiteX14" fmla="*/ 927100 w 2363386"/>
                <a:gd name="connsiteY14" fmla="*/ 3539067 h 3995209"/>
                <a:gd name="connsiteX15" fmla="*/ 617008 w 2363386"/>
                <a:gd name="connsiteY15" fmla="*/ 3053292 h 3995209"/>
                <a:gd name="connsiteX16" fmla="*/ 401108 w 2363386"/>
                <a:gd name="connsiteY16" fmla="*/ 2549525 h 3995209"/>
                <a:gd name="connsiteX17" fmla="*/ 155575 w 2363386"/>
                <a:gd name="connsiteY17" fmla="*/ 2113492 h 3995209"/>
                <a:gd name="connsiteX18" fmla="*/ 0 w 2363386"/>
                <a:gd name="connsiteY18" fmla="*/ 1920875 h 3995209"/>
                <a:gd name="connsiteX19" fmla="*/ 1783291 w 2363386"/>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969557 w 2363386"/>
                <a:gd name="connsiteY8" fmla="*/ 3529541 h 3995209"/>
                <a:gd name="connsiteX9" fmla="*/ 1855258 w 2363386"/>
                <a:gd name="connsiteY9" fmla="*/ 3481916 h 3995209"/>
                <a:gd name="connsiteX10" fmla="*/ 1798108 w 2363386"/>
                <a:gd name="connsiteY10" fmla="*/ 3691467 h 3995209"/>
                <a:gd name="connsiteX11" fmla="*/ 1616075 w 2363386"/>
                <a:gd name="connsiteY11" fmla="*/ 3995209 h 3995209"/>
                <a:gd name="connsiteX12" fmla="*/ 1308100 w 2363386"/>
                <a:gd name="connsiteY12" fmla="*/ 3887259 h 3995209"/>
                <a:gd name="connsiteX13" fmla="*/ 1140883 w 2363386"/>
                <a:gd name="connsiteY13" fmla="*/ 3761317 h 3995209"/>
                <a:gd name="connsiteX14" fmla="*/ 1096433 w 2363386"/>
                <a:gd name="connsiteY14" fmla="*/ 3720042 h 3995209"/>
                <a:gd name="connsiteX15" fmla="*/ 927100 w 2363386"/>
                <a:gd name="connsiteY15" fmla="*/ 3539067 h 3995209"/>
                <a:gd name="connsiteX16" fmla="*/ 617008 w 2363386"/>
                <a:gd name="connsiteY16" fmla="*/ 3053292 h 3995209"/>
                <a:gd name="connsiteX17" fmla="*/ 401108 w 2363386"/>
                <a:gd name="connsiteY17" fmla="*/ 2549525 h 3995209"/>
                <a:gd name="connsiteX18" fmla="*/ 155575 w 2363386"/>
                <a:gd name="connsiteY18" fmla="*/ 2113492 h 3995209"/>
                <a:gd name="connsiteX19" fmla="*/ 0 w 2363386"/>
                <a:gd name="connsiteY19" fmla="*/ 1920875 h 3995209"/>
                <a:gd name="connsiteX20" fmla="*/ 1783291 w 2363386"/>
                <a:gd name="connsiteY20"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969557 w 2363386"/>
                <a:gd name="connsiteY8" fmla="*/ 3529541 h 3995209"/>
                <a:gd name="connsiteX9" fmla="*/ 1906058 w 2363386"/>
                <a:gd name="connsiteY9" fmla="*/ 3640666 h 3995209"/>
                <a:gd name="connsiteX10" fmla="*/ 1798108 w 2363386"/>
                <a:gd name="connsiteY10" fmla="*/ 3691467 h 3995209"/>
                <a:gd name="connsiteX11" fmla="*/ 1616075 w 2363386"/>
                <a:gd name="connsiteY11" fmla="*/ 3995209 h 3995209"/>
                <a:gd name="connsiteX12" fmla="*/ 1308100 w 2363386"/>
                <a:gd name="connsiteY12" fmla="*/ 3887259 h 3995209"/>
                <a:gd name="connsiteX13" fmla="*/ 1140883 w 2363386"/>
                <a:gd name="connsiteY13" fmla="*/ 3761317 h 3995209"/>
                <a:gd name="connsiteX14" fmla="*/ 1096433 w 2363386"/>
                <a:gd name="connsiteY14" fmla="*/ 3720042 h 3995209"/>
                <a:gd name="connsiteX15" fmla="*/ 927100 w 2363386"/>
                <a:gd name="connsiteY15" fmla="*/ 3539067 h 3995209"/>
                <a:gd name="connsiteX16" fmla="*/ 617008 w 2363386"/>
                <a:gd name="connsiteY16" fmla="*/ 3053292 h 3995209"/>
                <a:gd name="connsiteX17" fmla="*/ 401108 w 2363386"/>
                <a:gd name="connsiteY17" fmla="*/ 2549525 h 3995209"/>
                <a:gd name="connsiteX18" fmla="*/ 155575 w 2363386"/>
                <a:gd name="connsiteY18" fmla="*/ 2113492 h 3995209"/>
                <a:gd name="connsiteX19" fmla="*/ 0 w 2363386"/>
                <a:gd name="connsiteY19" fmla="*/ 1920875 h 3995209"/>
                <a:gd name="connsiteX20" fmla="*/ 1783291 w 2363386"/>
                <a:gd name="connsiteY20" fmla="*/ 0 h 3995209"/>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120900 w 2363386"/>
                <a:gd name="connsiteY7" fmla="*/ 2991909 h 3996371"/>
                <a:gd name="connsiteX8" fmla="*/ 1969557 w 2363386"/>
                <a:gd name="connsiteY8" fmla="*/ 3529541 h 3996371"/>
                <a:gd name="connsiteX9" fmla="*/ 1906058 w 2363386"/>
                <a:gd name="connsiteY9" fmla="*/ 3640666 h 3996371"/>
                <a:gd name="connsiteX10" fmla="*/ 1817158 w 2363386"/>
                <a:gd name="connsiteY10" fmla="*/ 3815292 h 3996371"/>
                <a:gd name="connsiteX11" fmla="*/ 1616075 w 2363386"/>
                <a:gd name="connsiteY11" fmla="*/ 3995209 h 3996371"/>
                <a:gd name="connsiteX12" fmla="*/ 1308100 w 2363386"/>
                <a:gd name="connsiteY12" fmla="*/ 3887259 h 3996371"/>
                <a:gd name="connsiteX13" fmla="*/ 1140883 w 2363386"/>
                <a:gd name="connsiteY13" fmla="*/ 3761317 h 3996371"/>
                <a:gd name="connsiteX14" fmla="*/ 1096433 w 2363386"/>
                <a:gd name="connsiteY14" fmla="*/ 3720042 h 3996371"/>
                <a:gd name="connsiteX15" fmla="*/ 927100 w 2363386"/>
                <a:gd name="connsiteY15" fmla="*/ 3539067 h 3996371"/>
                <a:gd name="connsiteX16" fmla="*/ 617008 w 2363386"/>
                <a:gd name="connsiteY16" fmla="*/ 3053292 h 3996371"/>
                <a:gd name="connsiteX17" fmla="*/ 401108 w 2363386"/>
                <a:gd name="connsiteY17" fmla="*/ 2549525 h 3996371"/>
                <a:gd name="connsiteX18" fmla="*/ 155575 w 2363386"/>
                <a:gd name="connsiteY18" fmla="*/ 2113492 h 3996371"/>
                <a:gd name="connsiteX19" fmla="*/ 0 w 2363386"/>
                <a:gd name="connsiteY19" fmla="*/ 1920875 h 3996371"/>
                <a:gd name="connsiteX20" fmla="*/ 1783291 w 2363386"/>
                <a:gd name="connsiteY20"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120900 w 2363386"/>
                <a:gd name="connsiteY7" fmla="*/ 2991909 h 3996371"/>
                <a:gd name="connsiteX8" fmla="*/ 2147357 w 2363386"/>
                <a:gd name="connsiteY8" fmla="*/ 3040591 h 3996371"/>
                <a:gd name="connsiteX9" fmla="*/ 1969557 w 2363386"/>
                <a:gd name="connsiteY9" fmla="*/ 3529541 h 3996371"/>
                <a:gd name="connsiteX10" fmla="*/ 1906058 w 2363386"/>
                <a:gd name="connsiteY10" fmla="*/ 3640666 h 3996371"/>
                <a:gd name="connsiteX11" fmla="*/ 1817158 w 2363386"/>
                <a:gd name="connsiteY11" fmla="*/ 3815292 h 3996371"/>
                <a:gd name="connsiteX12" fmla="*/ 1616075 w 2363386"/>
                <a:gd name="connsiteY12" fmla="*/ 3995209 h 3996371"/>
                <a:gd name="connsiteX13" fmla="*/ 1308100 w 2363386"/>
                <a:gd name="connsiteY13" fmla="*/ 3887259 h 3996371"/>
                <a:gd name="connsiteX14" fmla="*/ 1140883 w 2363386"/>
                <a:gd name="connsiteY14" fmla="*/ 3761317 h 3996371"/>
                <a:gd name="connsiteX15" fmla="*/ 1096433 w 2363386"/>
                <a:gd name="connsiteY15" fmla="*/ 3720042 h 3996371"/>
                <a:gd name="connsiteX16" fmla="*/ 927100 w 2363386"/>
                <a:gd name="connsiteY16" fmla="*/ 3539067 h 3996371"/>
                <a:gd name="connsiteX17" fmla="*/ 617008 w 2363386"/>
                <a:gd name="connsiteY17" fmla="*/ 3053292 h 3996371"/>
                <a:gd name="connsiteX18" fmla="*/ 401108 w 2363386"/>
                <a:gd name="connsiteY18" fmla="*/ 2549525 h 3996371"/>
                <a:gd name="connsiteX19" fmla="*/ 155575 w 2363386"/>
                <a:gd name="connsiteY19" fmla="*/ 2113492 h 3996371"/>
                <a:gd name="connsiteX20" fmla="*/ 0 w 2363386"/>
                <a:gd name="connsiteY20" fmla="*/ 1920875 h 3996371"/>
                <a:gd name="connsiteX21" fmla="*/ 1783291 w 2363386"/>
                <a:gd name="connsiteY21"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209800 w 2363386"/>
                <a:gd name="connsiteY7" fmla="*/ 2868084 h 3996371"/>
                <a:gd name="connsiteX8" fmla="*/ 2147357 w 2363386"/>
                <a:gd name="connsiteY8" fmla="*/ 3040591 h 3996371"/>
                <a:gd name="connsiteX9" fmla="*/ 1969557 w 2363386"/>
                <a:gd name="connsiteY9" fmla="*/ 3529541 h 3996371"/>
                <a:gd name="connsiteX10" fmla="*/ 1906058 w 2363386"/>
                <a:gd name="connsiteY10" fmla="*/ 3640666 h 3996371"/>
                <a:gd name="connsiteX11" fmla="*/ 1817158 w 2363386"/>
                <a:gd name="connsiteY11" fmla="*/ 3815292 h 3996371"/>
                <a:gd name="connsiteX12" fmla="*/ 1616075 w 2363386"/>
                <a:gd name="connsiteY12" fmla="*/ 3995209 h 3996371"/>
                <a:gd name="connsiteX13" fmla="*/ 1308100 w 2363386"/>
                <a:gd name="connsiteY13" fmla="*/ 3887259 h 3996371"/>
                <a:gd name="connsiteX14" fmla="*/ 1140883 w 2363386"/>
                <a:gd name="connsiteY14" fmla="*/ 3761317 h 3996371"/>
                <a:gd name="connsiteX15" fmla="*/ 1096433 w 2363386"/>
                <a:gd name="connsiteY15" fmla="*/ 3720042 h 3996371"/>
                <a:gd name="connsiteX16" fmla="*/ 927100 w 2363386"/>
                <a:gd name="connsiteY16" fmla="*/ 3539067 h 3996371"/>
                <a:gd name="connsiteX17" fmla="*/ 617008 w 2363386"/>
                <a:gd name="connsiteY17" fmla="*/ 3053292 h 3996371"/>
                <a:gd name="connsiteX18" fmla="*/ 401108 w 2363386"/>
                <a:gd name="connsiteY18" fmla="*/ 2549525 h 3996371"/>
                <a:gd name="connsiteX19" fmla="*/ 155575 w 2363386"/>
                <a:gd name="connsiteY19" fmla="*/ 2113492 h 3996371"/>
                <a:gd name="connsiteX20" fmla="*/ 0 w 2363386"/>
                <a:gd name="connsiteY20" fmla="*/ 1920875 h 3996371"/>
                <a:gd name="connsiteX21" fmla="*/ 1783291 w 2363386"/>
                <a:gd name="connsiteY21"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296582 w 2363386"/>
                <a:gd name="connsiteY7" fmla="*/ 2497666 h 3996371"/>
                <a:gd name="connsiteX8" fmla="*/ 2209800 w 2363386"/>
                <a:gd name="connsiteY8" fmla="*/ 2868084 h 3996371"/>
                <a:gd name="connsiteX9" fmla="*/ 2147357 w 2363386"/>
                <a:gd name="connsiteY9" fmla="*/ 3040591 h 3996371"/>
                <a:gd name="connsiteX10" fmla="*/ 1969557 w 2363386"/>
                <a:gd name="connsiteY10" fmla="*/ 3529541 h 3996371"/>
                <a:gd name="connsiteX11" fmla="*/ 1906058 w 2363386"/>
                <a:gd name="connsiteY11" fmla="*/ 3640666 h 3996371"/>
                <a:gd name="connsiteX12" fmla="*/ 1817158 w 2363386"/>
                <a:gd name="connsiteY12" fmla="*/ 3815292 h 3996371"/>
                <a:gd name="connsiteX13" fmla="*/ 1616075 w 2363386"/>
                <a:gd name="connsiteY13" fmla="*/ 3995209 h 3996371"/>
                <a:gd name="connsiteX14" fmla="*/ 1308100 w 2363386"/>
                <a:gd name="connsiteY14" fmla="*/ 3887259 h 3996371"/>
                <a:gd name="connsiteX15" fmla="*/ 1140883 w 2363386"/>
                <a:gd name="connsiteY15" fmla="*/ 3761317 h 3996371"/>
                <a:gd name="connsiteX16" fmla="*/ 1096433 w 2363386"/>
                <a:gd name="connsiteY16" fmla="*/ 3720042 h 3996371"/>
                <a:gd name="connsiteX17" fmla="*/ 927100 w 2363386"/>
                <a:gd name="connsiteY17" fmla="*/ 3539067 h 3996371"/>
                <a:gd name="connsiteX18" fmla="*/ 617008 w 2363386"/>
                <a:gd name="connsiteY18" fmla="*/ 3053292 h 3996371"/>
                <a:gd name="connsiteX19" fmla="*/ 401108 w 2363386"/>
                <a:gd name="connsiteY19" fmla="*/ 2549525 h 3996371"/>
                <a:gd name="connsiteX20" fmla="*/ 155575 w 2363386"/>
                <a:gd name="connsiteY20" fmla="*/ 2113492 h 3996371"/>
                <a:gd name="connsiteX21" fmla="*/ 0 w 2363386"/>
                <a:gd name="connsiteY21" fmla="*/ 1920875 h 3996371"/>
                <a:gd name="connsiteX22" fmla="*/ 1783291 w 2363386"/>
                <a:gd name="connsiteY22" fmla="*/ 0 h 3996371"/>
                <a:gd name="connsiteX0" fmla="*/ 1783291 w 2359897"/>
                <a:gd name="connsiteY0" fmla="*/ 0 h 3996371"/>
                <a:gd name="connsiteX1" fmla="*/ 1934633 w 2359897"/>
                <a:gd name="connsiteY1" fmla="*/ 179917 h 3996371"/>
                <a:gd name="connsiteX2" fmla="*/ 2056341 w 2359897"/>
                <a:gd name="connsiteY2" fmla="*/ 365125 h 3996371"/>
                <a:gd name="connsiteX3" fmla="*/ 2225675 w 2359897"/>
                <a:gd name="connsiteY3" fmla="*/ 784225 h 3996371"/>
                <a:gd name="connsiteX4" fmla="*/ 2346325 w 2359897"/>
                <a:gd name="connsiteY4" fmla="*/ 1357842 h 3996371"/>
                <a:gd name="connsiteX5" fmla="*/ 2352675 w 2359897"/>
                <a:gd name="connsiteY5" fmla="*/ 1936750 h 3996371"/>
                <a:gd name="connsiteX6" fmla="*/ 2307166 w 2359897"/>
                <a:gd name="connsiteY6" fmla="*/ 2292350 h 3996371"/>
                <a:gd name="connsiteX7" fmla="*/ 2296582 w 2359897"/>
                <a:gd name="connsiteY7" fmla="*/ 2497666 h 3996371"/>
                <a:gd name="connsiteX8" fmla="*/ 2209800 w 2359897"/>
                <a:gd name="connsiteY8" fmla="*/ 2868084 h 3996371"/>
                <a:gd name="connsiteX9" fmla="*/ 2147357 w 2359897"/>
                <a:gd name="connsiteY9" fmla="*/ 3040591 h 3996371"/>
                <a:gd name="connsiteX10" fmla="*/ 1969557 w 2359897"/>
                <a:gd name="connsiteY10" fmla="*/ 3529541 h 3996371"/>
                <a:gd name="connsiteX11" fmla="*/ 1906058 w 2359897"/>
                <a:gd name="connsiteY11" fmla="*/ 3640666 h 3996371"/>
                <a:gd name="connsiteX12" fmla="*/ 1817158 w 2359897"/>
                <a:gd name="connsiteY12" fmla="*/ 3815292 h 3996371"/>
                <a:gd name="connsiteX13" fmla="*/ 1616075 w 2359897"/>
                <a:gd name="connsiteY13" fmla="*/ 3995209 h 3996371"/>
                <a:gd name="connsiteX14" fmla="*/ 1308100 w 2359897"/>
                <a:gd name="connsiteY14" fmla="*/ 3887259 h 3996371"/>
                <a:gd name="connsiteX15" fmla="*/ 1140883 w 2359897"/>
                <a:gd name="connsiteY15" fmla="*/ 3761317 h 3996371"/>
                <a:gd name="connsiteX16" fmla="*/ 1096433 w 2359897"/>
                <a:gd name="connsiteY16" fmla="*/ 3720042 h 3996371"/>
                <a:gd name="connsiteX17" fmla="*/ 927100 w 2359897"/>
                <a:gd name="connsiteY17" fmla="*/ 3539067 h 3996371"/>
                <a:gd name="connsiteX18" fmla="*/ 617008 w 2359897"/>
                <a:gd name="connsiteY18" fmla="*/ 3053292 h 3996371"/>
                <a:gd name="connsiteX19" fmla="*/ 401108 w 2359897"/>
                <a:gd name="connsiteY19" fmla="*/ 2549525 h 3996371"/>
                <a:gd name="connsiteX20" fmla="*/ 155575 w 2359897"/>
                <a:gd name="connsiteY20" fmla="*/ 2113492 h 3996371"/>
                <a:gd name="connsiteX21" fmla="*/ 0 w 2359897"/>
                <a:gd name="connsiteY21" fmla="*/ 1920875 h 3996371"/>
                <a:gd name="connsiteX22" fmla="*/ 1783291 w 2359897"/>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47357 w 2358968"/>
                <a:gd name="connsiteY9" fmla="*/ 3040591 h 3996371"/>
                <a:gd name="connsiteX10" fmla="*/ 1969557 w 2358968"/>
                <a:gd name="connsiteY10" fmla="*/ 352954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1969557 w 2358968"/>
                <a:gd name="connsiteY10" fmla="*/ 352954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2052107 w 2358968"/>
                <a:gd name="connsiteY10" fmla="*/ 343429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2052107 w 2358968"/>
                <a:gd name="connsiteY10" fmla="*/ 3434291 h 3996371"/>
                <a:gd name="connsiteX11" fmla="*/ 1947333 w 2358968"/>
                <a:gd name="connsiteY11" fmla="*/ 3669241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401108 w 2358968"/>
                <a:gd name="connsiteY19" fmla="*/ 2549525 h 3995876"/>
                <a:gd name="connsiteX20" fmla="*/ 155575 w 2358968"/>
                <a:gd name="connsiteY20" fmla="*/ 2113492 h 3995876"/>
                <a:gd name="connsiteX21" fmla="*/ 0 w 2358968"/>
                <a:gd name="connsiteY21" fmla="*/ 1920875 h 3995876"/>
                <a:gd name="connsiteX22" fmla="*/ 1783291 w 2358968"/>
                <a:gd name="connsiteY22" fmla="*/ 0 h 3995876"/>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378883 w 2358968"/>
                <a:gd name="connsiteY19" fmla="*/ 2578100 h 3995876"/>
                <a:gd name="connsiteX20" fmla="*/ 155575 w 2358968"/>
                <a:gd name="connsiteY20" fmla="*/ 2113492 h 3995876"/>
                <a:gd name="connsiteX21" fmla="*/ 0 w 2358968"/>
                <a:gd name="connsiteY21" fmla="*/ 1920875 h 3995876"/>
                <a:gd name="connsiteX22" fmla="*/ 1783291 w 2358968"/>
                <a:gd name="connsiteY22" fmla="*/ 0 h 3995876"/>
                <a:gd name="connsiteX0" fmla="*/ 1882689 w 2458366"/>
                <a:gd name="connsiteY0" fmla="*/ 0 h 3995876"/>
                <a:gd name="connsiteX1" fmla="*/ 2034031 w 2458366"/>
                <a:gd name="connsiteY1" fmla="*/ 179917 h 3995876"/>
                <a:gd name="connsiteX2" fmla="*/ 2155739 w 2458366"/>
                <a:gd name="connsiteY2" fmla="*/ 365125 h 3995876"/>
                <a:gd name="connsiteX3" fmla="*/ 2325073 w 2458366"/>
                <a:gd name="connsiteY3" fmla="*/ 784225 h 3995876"/>
                <a:gd name="connsiteX4" fmla="*/ 2445723 w 2458366"/>
                <a:gd name="connsiteY4" fmla="*/ 1357842 h 3995876"/>
                <a:gd name="connsiteX5" fmla="*/ 2452073 w 2458366"/>
                <a:gd name="connsiteY5" fmla="*/ 1936750 h 3995876"/>
                <a:gd name="connsiteX6" fmla="*/ 2422439 w 2458366"/>
                <a:gd name="connsiteY6" fmla="*/ 2289175 h 3995876"/>
                <a:gd name="connsiteX7" fmla="*/ 2395980 w 2458366"/>
                <a:gd name="connsiteY7" fmla="*/ 2497666 h 3995876"/>
                <a:gd name="connsiteX8" fmla="*/ 2309198 w 2458366"/>
                <a:gd name="connsiteY8" fmla="*/ 2868084 h 3995876"/>
                <a:gd name="connsiteX9" fmla="*/ 2262630 w 2458366"/>
                <a:gd name="connsiteY9" fmla="*/ 3046941 h 3995876"/>
                <a:gd name="connsiteX10" fmla="*/ 2151505 w 2458366"/>
                <a:gd name="connsiteY10" fmla="*/ 3434291 h 3995876"/>
                <a:gd name="connsiteX11" fmla="*/ 2046731 w 2458366"/>
                <a:gd name="connsiteY11" fmla="*/ 3669241 h 3995876"/>
                <a:gd name="connsiteX12" fmla="*/ 1932431 w 2458366"/>
                <a:gd name="connsiteY12" fmla="*/ 3834342 h 3995876"/>
                <a:gd name="connsiteX13" fmla="*/ 1715473 w 2458366"/>
                <a:gd name="connsiteY13" fmla="*/ 3995209 h 3995876"/>
                <a:gd name="connsiteX14" fmla="*/ 1407498 w 2458366"/>
                <a:gd name="connsiteY14" fmla="*/ 3887259 h 3995876"/>
                <a:gd name="connsiteX15" fmla="*/ 1240281 w 2458366"/>
                <a:gd name="connsiteY15" fmla="*/ 3761317 h 3995876"/>
                <a:gd name="connsiteX16" fmla="*/ 1195831 w 2458366"/>
                <a:gd name="connsiteY16" fmla="*/ 3720042 h 3995876"/>
                <a:gd name="connsiteX17" fmla="*/ 1026498 w 2458366"/>
                <a:gd name="connsiteY17" fmla="*/ 3539067 h 3995876"/>
                <a:gd name="connsiteX18" fmla="*/ 716406 w 2458366"/>
                <a:gd name="connsiteY18" fmla="*/ 3053292 h 3995876"/>
                <a:gd name="connsiteX19" fmla="*/ 478281 w 2458366"/>
                <a:gd name="connsiteY19" fmla="*/ 2578100 h 3995876"/>
                <a:gd name="connsiteX20" fmla="*/ 245448 w 2458366"/>
                <a:gd name="connsiteY20" fmla="*/ 2126192 h 3995876"/>
                <a:gd name="connsiteX21" fmla="*/ 99398 w 2458366"/>
                <a:gd name="connsiteY21" fmla="*/ 1920875 h 3995876"/>
                <a:gd name="connsiteX22" fmla="*/ 1882689 w 2458366"/>
                <a:gd name="connsiteY22" fmla="*/ 0 h 3995876"/>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378883 w 2358968"/>
                <a:gd name="connsiteY19" fmla="*/ 2578100 h 3995876"/>
                <a:gd name="connsiteX20" fmla="*/ 146050 w 2358968"/>
                <a:gd name="connsiteY20" fmla="*/ 2126192 h 3995876"/>
                <a:gd name="connsiteX21" fmla="*/ 0 w 2358968"/>
                <a:gd name="connsiteY21" fmla="*/ 1920875 h 3995876"/>
                <a:gd name="connsiteX22" fmla="*/ 1783291 w 2358968"/>
                <a:gd name="connsiteY22" fmla="*/ 0 h 3995876"/>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96433 w 2358968"/>
                <a:gd name="connsiteY16" fmla="*/ 3720042 h 3995871"/>
                <a:gd name="connsiteX17" fmla="*/ 927100 w 2358968"/>
                <a:gd name="connsiteY17" fmla="*/ 3539067 h 3995871"/>
                <a:gd name="connsiteX18" fmla="*/ 617008 w 2358968"/>
                <a:gd name="connsiteY18" fmla="*/ 3053292 h 3995871"/>
                <a:gd name="connsiteX19" fmla="*/ 378883 w 2358968"/>
                <a:gd name="connsiteY19" fmla="*/ 2578100 h 3995871"/>
                <a:gd name="connsiteX20" fmla="*/ 146050 w 2358968"/>
                <a:gd name="connsiteY20" fmla="*/ 2126192 h 3995871"/>
                <a:gd name="connsiteX21" fmla="*/ 0 w 2358968"/>
                <a:gd name="connsiteY21" fmla="*/ 1920875 h 3995871"/>
                <a:gd name="connsiteX22" fmla="*/ 1783291 w 2358968"/>
                <a:gd name="connsiteY22"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617008 w 2358968"/>
                <a:gd name="connsiteY18" fmla="*/ 3053292 h 3995871"/>
                <a:gd name="connsiteX19" fmla="*/ 378883 w 2358968"/>
                <a:gd name="connsiteY19" fmla="*/ 2578100 h 3995871"/>
                <a:gd name="connsiteX20" fmla="*/ 146050 w 2358968"/>
                <a:gd name="connsiteY20" fmla="*/ 2126192 h 3995871"/>
                <a:gd name="connsiteX21" fmla="*/ 0 w 2358968"/>
                <a:gd name="connsiteY21" fmla="*/ 1920875 h 3995871"/>
                <a:gd name="connsiteX22" fmla="*/ 1783291 w 2358968"/>
                <a:gd name="connsiteY22"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778933 w 2358968"/>
                <a:gd name="connsiteY18" fmla="*/ 3313642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885802 w 2461479"/>
                <a:gd name="connsiteY0" fmla="*/ 0 h 3995871"/>
                <a:gd name="connsiteX1" fmla="*/ 2037144 w 2461479"/>
                <a:gd name="connsiteY1" fmla="*/ 179917 h 3995871"/>
                <a:gd name="connsiteX2" fmla="*/ 2158852 w 2461479"/>
                <a:gd name="connsiteY2" fmla="*/ 365125 h 3995871"/>
                <a:gd name="connsiteX3" fmla="*/ 2328186 w 2461479"/>
                <a:gd name="connsiteY3" fmla="*/ 784225 h 3995871"/>
                <a:gd name="connsiteX4" fmla="*/ 2448836 w 2461479"/>
                <a:gd name="connsiteY4" fmla="*/ 1357842 h 3995871"/>
                <a:gd name="connsiteX5" fmla="*/ 2455186 w 2461479"/>
                <a:gd name="connsiteY5" fmla="*/ 1936750 h 3995871"/>
                <a:gd name="connsiteX6" fmla="*/ 2425552 w 2461479"/>
                <a:gd name="connsiteY6" fmla="*/ 2289175 h 3995871"/>
                <a:gd name="connsiteX7" fmla="*/ 2399093 w 2461479"/>
                <a:gd name="connsiteY7" fmla="*/ 2497666 h 3995871"/>
                <a:gd name="connsiteX8" fmla="*/ 2312311 w 2461479"/>
                <a:gd name="connsiteY8" fmla="*/ 2868084 h 3995871"/>
                <a:gd name="connsiteX9" fmla="*/ 2265743 w 2461479"/>
                <a:gd name="connsiteY9" fmla="*/ 3046941 h 3995871"/>
                <a:gd name="connsiteX10" fmla="*/ 2154618 w 2461479"/>
                <a:gd name="connsiteY10" fmla="*/ 3434291 h 3995871"/>
                <a:gd name="connsiteX11" fmla="*/ 2049844 w 2461479"/>
                <a:gd name="connsiteY11" fmla="*/ 3669241 h 3995871"/>
                <a:gd name="connsiteX12" fmla="*/ 1935544 w 2461479"/>
                <a:gd name="connsiteY12" fmla="*/ 3834342 h 3995871"/>
                <a:gd name="connsiteX13" fmla="*/ 1718586 w 2461479"/>
                <a:gd name="connsiteY13" fmla="*/ 3995209 h 3995871"/>
                <a:gd name="connsiteX14" fmla="*/ 1410611 w 2461479"/>
                <a:gd name="connsiteY14" fmla="*/ 3887259 h 3995871"/>
                <a:gd name="connsiteX15" fmla="*/ 1243394 w 2461479"/>
                <a:gd name="connsiteY15" fmla="*/ 3783542 h 3995871"/>
                <a:gd name="connsiteX16" fmla="*/ 1186244 w 2461479"/>
                <a:gd name="connsiteY16" fmla="*/ 3726392 h 3995871"/>
                <a:gd name="connsiteX17" fmla="*/ 1026436 w 2461479"/>
                <a:gd name="connsiteY17" fmla="*/ 3548592 h 3995871"/>
                <a:gd name="connsiteX18" fmla="*/ 865569 w 2461479"/>
                <a:gd name="connsiteY18" fmla="*/ 3329517 h 3995871"/>
                <a:gd name="connsiteX19" fmla="*/ 719519 w 2461479"/>
                <a:gd name="connsiteY19" fmla="*/ 3053292 h 3995871"/>
                <a:gd name="connsiteX20" fmla="*/ 481394 w 2461479"/>
                <a:gd name="connsiteY20" fmla="*/ 2578100 h 3995871"/>
                <a:gd name="connsiteX21" fmla="*/ 232686 w 2461479"/>
                <a:gd name="connsiteY21" fmla="*/ 2135717 h 3995871"/>
                <a:gd name="connsiteX22" fmla="*/ 102511 w 2461479"/>
                <a:gd name="connsiteY22" fmla="*/ 1920875 h 3995871"/>
                <a:gd name="connsiteX23" fmla="*/ 1885802 w 2461479"/>
                <a:gd name="connsiteY23" fmla="*/ 0 h 3995871"/>
                <a:gd name="connsiteX0" fmla="*/ 1952736 w 2528413"/>
                <a:gd name="connsiteY0" fmla="*/ 0 h 3995871"/>
                <a:gd name="connsiteX1" fmla="*/ 2104078 w 2528413"/>
                <a:gd name="connsiteY1" fmla="*/ 179917 h 3995871"/>
                <a:gd name="connsiteX2" fmla="*/ 2225786 w 2528413"/>
                <a:gd name="connsiteY2" fmla="*/ 365125 h 3995871"/>
                <a:gd name="connsiteX3" fmla="*/ 2395120 w 2528413"/>
                <a:gd name="connsiteY3" fmla="*/ 784225 h 3995871"/>
                <a:gd name="connsiteX4" fmla="*/ 2515770 w 2528413"/>
                <a:gd name="connsiteY4" fmla="*/ 1357842 h 3995871"/>
                <a:gd name="connsiteX5" fmla="*/ 2522120 w 2528413"/>
                <a:gd name="connsiteY5" fmla="*/ 1936750 h 3995871"/>
                <a:gd name="connsiteX6" fmla="*/ 2492486 w 2528413"/>
                <a:gd name="connsiteY6" fmla="*/ 2289175 h 3995871"/>
                <a:gd name="connsiteX7" fmla="*/ 2466027 w 2528413"/>
                <a:gd name="connsiteY7" fmla="*/ 2497666 h 3995871"/>
                <a:gd name="connsiteX8" fmla="*/ 2379245 w 2528413"/>
                <a:gd name="connsiteY8" fmla="*/ 2868084 h 3995871"/>
                <a:gd name="connsiteX9" fmla="*/ 2332677 w 2528413"/>
                <a:gd name="connsiteY9" fmla="*/ 3046941 h 3995871"/>
                <a:gd name="connsiteX10" fmla="*/ 2221552 w 2528413"/>
                <a:gd name="connsiteY10" fmla="*/ 3434291 h 3995871"/>
                <a:gd name="connsiteX11" fmla="*/ 2116778 w 2528413"/>
                <a:gd name="connsiteY11" fmla="*/ 3669241 h 3995871"/>
                <a:gd name="connsiteX12" fmla="*/ 2002478 w 2528413"/>
                <a:gd name="connsiteY12" fmla="*/ 3834342 h 3995871"/>
                <a:gd name="connsiteX13" fmla="*/ 1785520 w 2528413"/>
                <a:gd name="connsiteY13" fmla="*/ 3995209 h 3995871"/>
                <a:gd name="connsiteX14" fmla="*/ 1477545 w 2528413"/>
                <a:gd name="connsiteY14" fmla="*/ 3887259 h 3995871"/>
                <a:gd name="connsiteX15" fmla="*/ 1310328 w 2528413"/>
                <a:gd name="connsiteY15" fmla="*/ 3783542 h 3995871"/>
                <a:gd name="connsiteX16" fmla="*/ 1253178 w 2528413"/>
                <a:gd name="connsiteY16" fmla="*/ 3726392 h 3995871"/>
                <a:gd name="connsiteX17" fmla="*/ 1093370 w 2528413"/>
                <a:gd name="connsiteY17" fmla="*/ 3548592 h 3995871"/>
                <a:gd name="connsiteX18" fmla="*/ 932503 w 2528413"/>
                <a:gd name="connsiteY18" fmla="*/ 3329517 h 3995871"/>
                <a:gd name="connsiteX19" fmla="*/ 786453 w 2528413"/>
                <a:gd name="connsiteY19" fmla="*/ 3053292 h 3995871"/>
                <a:gd name="connsiteX20" fmla="*/ 548328 w 2528413"/>
                <a:gd name="connsiteY20" fmla="*/ 2578100 h 3995871"/>
                <a:gd name="connsiteX21" fmla="*/ 299620 w 2528413"/>
                <a:gd name="connsiteY21" fmla="*/ 2135717 h 3995871"/>
                <a:gd name="connsiteX22" fmla="*/ 87954 w 2528413"/>
                <a:gd name="connsiteY22" fmla="*/ 2129367 h 3995871"/>
                <a:gd name="connsiteX23" fmla="*/ 169445 w 2528413"/>
                <a:gd name="connsiteY23" fmla="*/ 1920875 h 3995871"/>
                <a:gd name="connsiteX24" fmla="*/ 1952736 w 2528413"/>
                <a:gd name="connsiteY24" fmla="*/ 0 h 3995871"/>
                <a:gd name="connsiteX0" fmla="*/ 1889060 w 2464737"/>
                <a:gd name="connsiteY0" fmla="*/ 0 h 3995871"/>
                <a:gd name="connsiteX1" fmla="*/ 2040402 w 2464737"/>
                <a:gd name="connsiteY1" fmla="*/ 179917 h 3995871"/>
                <a:gd name="connsiteX2" fmla="*/ 2162110 w 2464737"/>
                <a:gd name="connsiteY2" fmla="*/ 365125 h 3995871"/>
                <a:gd name="connsiteX3" fmla="*/ 2331444 w 2464737"/>
                <a:gd name="connsiteY3" fmla="*/ 784225 h 3995871"/>
                <a:gd name="connsiteX4" fmla="*/ 2452094 w 2464737"/>
                <a:gd name="connsiteY4" fmla="*/ 1357842 h 3995871"/>
                <a:gd name="connsiteX5" fmla="*/ 2458444 w 2464737"/>
                <a:gd name="connsiteY5" fmla="*/ 1936750 h 3995871"/>
                <a:gd name="connsiteX6" fmla="*/ 2428810 w 2464737"/>
                <a:gd name="connsiteY6" fmla="*/ 2289175 h 3995871"/>
                <a:gd name="connsiteX7" fmla="*/ 2402351 w 2464737"/>
                <a:gd name="connsiteY7" fmla="*/ 2497666 h 3995871"/>
                <a:gd name="connsiteX8" fmla="*/ 2315569 w 2464737"/>
                <a:gd name="connsiteY8" fmla="*/ 2868084 h 3995871"/>
                <a:gd name="connsiteX9" fmla="*/ 2269001 w 2464737"/>
                <a:gd name="connsiteY9" fmla="*/ 3046941 h 3995871"/>
                <a:gd name="connsiteX10" fmla="*/ 2157876 w 2464737"/>
                <a:gd name="connsiteY10" fmla="*/ 3434291 h 3995871"/>
                <a:gd name="connsiteX11" fmla="*/ 2053102 w 2464737"/>
                <a:gd name="connsiteY11" fmla="*/ 3669241 h 3995871"/>
                <a:gd name="connsiteX12" fmla="*/ 1938802 w 2464737"/>
                <a:gd name="connsiteY12" fmla="*/ 3834342 h 3995871"/>
                <a:gd name="connsiteX13" fmla="*/ 1721844 w 2464737"/>
                <a:gd name="connsiteY13" fmla="*/ 3995209 h 3995871"/>
                <a:gd name="connsiteX14" fmla="*/ 1413869 w 2464737"/>
                <a:gd name="connsiteY14" fmla="*/ 3887259 h 3995871"/>
                <a:gd name="connsiteX15" fmla="*/ 1246652 w 2464737"/>
                <a:gd name="connsiteY15" fmla="*/ 3783542 h 3995871"/>
                <a:gd name="connsiteX16" fmla="*/ 1189502 w 2464737"/>
                <a:gd name="connsiteY16" fmla="*/ 3726392 h 3995871"/>
                <a:gd name="connsiteX17" fmla="*/ 1029694 w 2464737"/>
                <a:gd name="connsiteY17" fmla="*/ 3548592 h 3995871"/>
                <a:gd name="connsiteX18" fmla="*/ 868827 w 2464737"/>
                <a:gd name="connsiteY18" fmla="*/ 3329517 h 3995871"/>
                <a:gd name="connsiteX19" fmla="*/ 722777 w 2464737"/>
                <a:gd name="connsiteY19" fmla="*/ 3053292 h 3995871"/>
                <a:gd name="connsiteX20" fmla="*/ 484652 w 2464737"/>
                <a:gd name="connsiteY20" fmla="*/ 2578100 h 3995871"/>
                <a:gd name="connsiteX21" fmla="*/ 235944 w 2464737"/>
                <a:gd name="connsiteY21" fmla="*/ 2135717 h 3995871"/>
                <a:gd name="connsiteX22" fmla="*/ 105769 w 2464737"/>
                <a:gd name="connsiteY22" fmla="*/ 1920875 h 3995871"/>
                <a:gd name="connsiteX23" fmla="*/ 1889060 w 2464737"/>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63232 w 2358968"/>
                <a:gd name="connsiteY9" fmla="*/ 3046941 h 3995871"/>
                <a:gd name="connsiteX10" fmla="*/ 2175933 w 2358968"/>
                <a:gd name="connsiteY10" fmla="*/ 3072342 h 3995871"/>
                <a:gd name="connsiteX11" fmla="*/ 2052107 w 2358968"/>
                <a:gd name="connsiteY11" fmla="*/ 3434291 h 3995871"/>
                <a:gd name="connsiteX12" fmla="*/ 1947333 w 2358968"/>
                <a:gd name="connsiteY12" fmla="*/ 3669241 h 3995871"/>
                <a:gd name="connsiteX13" fmla="*/ 1833033 w 2358968"/>
                <a:gd name="connsiteY13" fmla="*/ 3834342 h 3995871"/>
                <a:gd name="connsiteX14" fmla="*/ 1616075 w 2358968"/>
                <a:gd name="connsiteY14" fmla="*/ 3995209 h 3995871"/>
                <a:gd name="connsiteX15" fmla="*/ 1308100 w 2358968"/>
                <a:gd name="connsiteY15" fmla="*/ 3887259 h 3995871"/>
                <a:gd name="connsiteX16" fmla="*/ 1140883 w 2358968"/>
                <a:gd name="connsiteY16" fmla="*/ 3783542 h 3995871"/>
                <a:gd name="connsiteX17" fmla="*/ 1083733 w 2358968"/>
                <a:gd name="connsiteY17" fmla="*/ 3726392 h 3995871"/>
                <a:gd name="connsiteX18" fmla="*/ 923925 w 2358968"/>
                <a:gd name="connsiteY18" fmla="*/ 3548592 h 3995871"/>
                <a:gd name="connsiteX19" fmla="*/ 763058 w 2358968"/>
                <a:gd name="connsiteY19" fmla="*/ 3329517 h 3995871"/>
                <a:gd name="connsiteX20" fmla="*/ 617008 w 2358968"/>
                <a:gd name="connsiteY20" fmla="*/ 3053292 h 3995871"/>
                <a:gd name="connsiteX21" fmla="*/ 378883 w 2358968"/>
                <a:gd name="connsiteY21" fmla="*/ 2578100 h 3995871"/>
                <a:gd name="connsiteX22" fmla="*/ 130175 w 2358968"/>
                <a:gd name="connsiteY22" fmla="*/ 2135717 h 3995871"/>
                <a:gd name="connsiteX23" fmla="*/ 0 w 2358968"/>
                <a:gd name="connsiteY23" fmla="*/ 1920875 h 3995871"/>
                <a:gd name="connsiteX24" fmla="*/ 1783291 w 2358968"/>
                <a:gd name="connsiteY24"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75933 w 2358968"/>
                <a:gd name="connsiteY9" fmla="*/ 3072342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75933 w 2358968"/>
                <a:gd name="connsiteY9" fmla="*/ 3072342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00"/>
                <a:gd name="connsiteX1" fmla="*/ 1934633 w 2358968"/>
                <a:gd name="connsiteY1" fmla="*/ 179917 h 3995800"/>
                <a:gd name="connsiteX2" fmla="*/ 2056341 w 2358968"/>
                <a:gd name="connsiteY2" fmla="*/ 365125 h 3995800"/>
                <a:gd name="connsiteX3" fmla="*/ 2225675 w 2358968"/>
                <a:gd name="connsiteY3" fmla="*/ 784225 h 3995800"/>
                <a:gd name="connsiteX4" fmla="*/ 2346325 w 2358968"/>
                <a:gd name="connsiteY4" fmla="*/ 1357842 h 3995800"/>
                <a:gd name="connsiteX5" fmla="*/ 2352675 w 2358968"/>
                <a:gd name="connsiteY5" fmla="*/ 1936750 h 3995800"/>
                <a:gd name="connsiteX6" fmla="*/ 2323041 w 2358968"/>
                <a:gd name="connsiteY6" fmla="*/ 2289175 h 3995800"/>
                <a:gd name="connsiteX7" fmla="*/ 2296582 w 2358968"/>
                <a:gd name="connsiteY7" fmla="*/ 2497666 h 3995800"/>
                <a:gd name="connsiteX8" fmla="*/ 2222500 w 2358968"/>
                <a:gd name="connsiteY8" fmla="*/ 2877609 h 3995800"/>
                <a:gd name="connsiteX9" fmla="*/ 2175933 w 2358968"/>
                <a:gd name="connsiteY9" fmla="*/ 3072342 h 3995800"/>
                <a:gd name="connsiteX10" fmla="*/ 2052107 w 2358968"/>
                <a:gd name="connsiteY10" fmla="*/ 3434291 h 3995800"/>
                <a:gd name="connsiteX11" fmla="*/ 1947333 w 2358968"/>
                <a:gd name="connsiteY11" fmla="*/ 3669241 h 3995800"/>
                <a:gd name="connsiteX12" fmla="*/ 1807633 w 2358968"/>
                <a:gd name="connsiteY12" fmla="*/ 3837517 h 3995800"/>
                <a:gd name="connsiteX13" fmla="*/ 1616075 w 2358968"/>
                <a:gd name="connsiteY13" fmla="*/ 3995209 h 3995800"/>
                <a:gd name="connsiteX14" fmla="*/ 1308100 w 2358968"/>
                <a:gd name="connsiteY14" fmla="*/ 3887259 h 3995800"/>
                <a:gd name="connsiteX15" fmla="*/ 1140883 w 2358968"/>
                <a:gd name="connsiteY15" fmla="*/ 3783542 h 3995800"/>
                <a:gd name="connsiteX16" fmla="*/ 1083733 w 2358968"/>
                <a:gd name="connsiteY16" fmla="*/ 3726392 h 3995800"/>
                <a:gd name="connsiteX17" fmla="*/ 923925 w 2358968"/>
                <a:gd name="connsiteY17" fmla="*/ 3548592 h 3995800"/>
                <a:gd name="connsiteX18" fmla="*/ 763058 w 2358968"/>
                <a:gd name="connsiteY18" fmla="*/ 3329517 h 3995800"/>
                <a:gd name="connsiteX19" fmla="*/ 617008 w 2358968"/>
                <a:gd name="connsiteY19" fmla="*/ 3053292 h 3995800"/>
                <a:gd name="connsiteX20" fmla="*/ 378883 w 2358968"/>
                <a:gd name="connsiteY20" fmla="*/ 2578100 h 3995800"/>
                <a:gd name="connsiteX21" fmla="*/ 130175 w 2358968"/>
                <a:gd name="connsiteY21" fmla="*/ 2135717 h 3995800"/>
                <a:gd name="connsiteX22" fmla="*/ 0 w 2358968"/>
                <a:gd name="connsiteY22" fmla="*/ 1920875 h 3995800"/>
                <a:gd name="connsiteX23" fmla="*/ 1783291 w 2358968"/>
                <a:gd name="connsiteY23" fmla="*/ 0 h 3995800"/>
                <a:gd name="connsiteX0" fmla="*/ 1783291 w 2358968"/>
                <a:gd name="connsiteY0" fmla="*/ 0 h 3995551"/>
                <a:gd name="connsiteX1" fmla="*/ 1934633 w 2358968"/>
                <a:gd name="connsiteY1" fmla="*/ 179917 h 3995551"/>
                <a:gd name="connsiteX2" fmla="*/ 2056341 w 2358968"/>
                <a:gd name="connsiteY2" fmla="*/ 365125 h 3995551"/>
                <a:gd name="connsiteX3" fmla="*/ 2225675 w 2358968"/>
                <a:gd name="connsiteY3" fmla="*/ 784225 h 3995551"/>
                <a:gd name="connsiteX4" fmla="*/ 2346325 w 2358968"/>
                <a:gd name="connsiteY4" fmla="*/ 1357842 h 3995551"/>
                <a:gd name="connsiteX5" fmla="*/ 2352675 w 2358968"/>
                <a:gd name="connsiteY5" fmla="*/ 1936750 h 3995551"/>
                <a:gd name="connsiteX6" fmla="*/ 2323041 w 2358968"/>
                <a:gd name="connsiteY6" fmla="*/ 2289175 h 3995551"/>
                <a:gd name="connsiteX7" fmla="*/ 2296582 w 2358968"/>
                <a:gd name="connsiteY7" fmla="*/ 2497666 h 3995551"/>
                <a:gd name="connsiteX8" fmla="*/ 2222500 w 2358968"/>
                <a:gd name="connsiteY8" fmla="*/ 2877609 h 3995551"/>
                <a:gd name="connsiteX9" fmla="*/ 2175933 w 2358968"/>
                <a:gd name="connsiteY9" fmla="*/ 3072342 h 3995551"/>
                <a:gd name="connsiteX10" fmla="*/ 2052107 w 2358968"/>
                <a:gd name="connsiteY10" fmla="*/ 3434291 h 3995551"/>
                <a:gd name="connsiteX11" fmla="*/ 1947333 w 2358968"/>
                <a:gd name="connsiteY11" fmla="*/ 3669241 h 3995551"/>
                <a:gd name="connsiteX12" fmla="*/ 1813983 w 2358968"/>
                <a:gd name="connsiteY12" fmla="*/ 3850217 h 3995551"/>
                <a:gd name="connsiteX13" fmla="*/ 1616075 w 2358968"/>
                <a:gd name="connsiteY13" fmla="*/ 3995209 h 3995551"/>
                <a:gd name="connsiteX14" fmla="*/ 1308100 w 2358968"/>
                <a:gd name="connsiteY14" fmla="*/ 3887259 h 3995551"/>
                <a:gd name="connsiteX15" fmla="*/ 1140883 w 2358968"/>
                <a:gd name="connsiteY15" fmla="*/ 3783542 h 3995551"/>
                <a:gd name="connsiteX16" fmla="*/ 1083733 w 2358968"/>
                <a:gd name="connsiteY16" fmla="*/ 3726392 h 3995551"/>
                <a:gd name="connsiteX17" fmla="*/ 923925 w 2358968"/>
                <a:gd name="connsiteY17" fmla="*/ 3548592 h 3995551"/>
                <a:gd name="connsiteX18" fmla="*/ 763058 w 2358968"/>
                <a:gd name="connsiteY18" fmla="*/ 3329517 h 3995551"/>
                <a:gd name="connsiteX19" fmla="*/ 617008 w 2358968"/>
                <a:gd name="connsiteY19" fmla="*/ 3053292 h 3995551"/>
                <a:gd name="connsiteX20" fmla="*/ 378883 w 2358968"/>
                <a:gd name="connsiteY20" fmla="*/ 2578100 h 3995551"/>
                <a:gd name="connsiteX21" fmla="*/ 130175 w 2358968"/>
                <a:gd name="connsiteY21" fmla="*/ 2135717 h 3995551"/>
                <a:gd name="connsiteX22" fmla="*/ 0 w 2358968"/>
                <a:gd name="connsiteY22" fmla="*/ 1920875 h 3995551"/>
                <a:gd name="connsiteX23" fmla="*/ 1783291 w 2358968"/>
                <a:gd name="connsiteY23" fmla="*/ 0 h 3995551"/>
                <a:gd name="connsiteX0" fmla="*/ 1783291 w 2358968"/>
                <a:gd name="connsiteY0" fmla="*/ 0 h 4135734"/>
                <a:gd name="connsiteX1" fmla="*/ 1934633 w 2358968"/>
                <a:gd name="connsiteY1" fmla="*/ 179917 h 4135734"/>
                <a:gd name="connsiteX2" fmla="*/ 2056341 w 2358968"/>
                <a:gd name="connsiteY2" fmla="*/ 365125 h 4135734"/>
                <a:gd name="connsiteX3" fmla="*/ 2225675 w 2358968"/>
                <a:gd name="connsiteY3" fmla="*/ 784225 h 4135734"/>
                <a:gd name="connsiteX4" fmla="*/ 2346325 w 2358968"/>
                <a:gd name="connsiteY4" fmla="*/ 1357842 h 4135734"/>
                <a:gd name="connsiteX5" fmla="*/ 2352675 w 2358968"/>
                <a:gd name="connsiteY5" fmla="*/ 1936750 h 4135734"/>
                <a:gd name="connsiteX6" fmla="*/ 2323041 w 2358968"/>
                <a:gd name="connsiteY6" fmla="*/ 2289175 h 4135734"/>
                <a:gd name="connsiteX7" fmla="*/ 2296582 w 2358968"/>
                <a:gd name="connsiteY7" fmla="*/ 2497666 h 4135734"/>
                <a:gd name="connsiteX8" fmla="*/ 2222500 w 2358968"/>
                <a:gd name="connsiteY8" fmla="*/ 2877609 h 4135734"/>
                <a:gd name="connsiteX9" fmla="*/ 2175933 w 2358968"/>
                <a:gd name="connsiteY9" fmla="*/ 3072342 h 4135734"/>
                <a:gd name="connsiteX10" fmla="*/ 2052107 w 2358968"/>
                <a:gd name="connsiteY10" fmla="*/ 3434291 h 4135734"/>
                <a:gd name="connsiteX11" fmla="*/ 1947333 w 2358968"/>
                <a:gd name="connsiteY11" fmla="*/ 3669241 h 4135734"/>
                <a:gd name="connsiteX12" fmla="*/ 1813983 w 2358968"/>
                <a:gd name="connsiteY12" fmla="*/ 3850217 h 4135734"/>
                <a:gd name="connsiteX13" fmla="*/ 1472972 w 2358968"/>
                <a:gd name="connsiteY13" fmla="*/ 4135592 h 4135734"/>
                <a:gd name="connsiteX14" fmla="*/ 1308100 w 2358968"/>
                <a:gd name="connsiteY14" fmla="*/ 3887259 h 4135734"/>
                <a:gd name="connsiteX15" fmla="*/ 1140883 w 2358968"/>
                <a:gd name="connsiteY15" fmla="*/ 3783542 h 4135734"/>
                <a:gd name="connsiteX16" fmla="*/ 1083733 w 2358968"/>
                <a:gd name="connsiteY16" fmla="*/ 3726392 h 4135734"/>
                <a:gd name="connsiteX17" fmla="*/ 923925 w 2358968"/>
                <a:gd name="connsiteY17" fmla="*/ 3548592 h 4135734"/>
                <a:gd name="connsiteX18" fmla="*/ 763058 w 2358968"/>
                <a:gd name="connsiteY18" fmla="*/ 3329517 h 4135734"/>
                <a:gd name="connsiteX19" fmla="*/ 617008 w 2358968"/>
                <a:gd name="connsiteY19" fmla="*/ 3053292 h 4135734"/>
                <a:gd name="connsiteX20" fmla="*/ 378883 w 2358968"/>
                <a:gd name="connsiteY20" fmla="*/ 2578100 h 4135734"/>
                <a:gd name="connsiteX21" fmla="*/ 130175 w 2358968"/>
                <a:gd name="connsiteY21" fmla="*/ 2135717 h 4135734"/>
                <a:gd name="connsiteX22" fmla="*/ 0 w 2358968"/>
                <a:gd name="connsiteY22" fmla="*/ 1920875 h 4135734"/>
                <a:gd name="connsiteX23" fmla="*/ 1783291 w 2358968"/>
                <a:gd name="connsiteY23" fmla="*/ 0 h 4135734"/>
                <a:gd name="connsiteX0" fmla="*/ 1783291 w 2358968"/>
                <a:gd name="connsiteY0" fmla="*/ 0 h 4138241"/>
                <a:gd name="connsiteX1" fmla="*/ 1934633 w 2358968"/>
                <a:gd name="connsiteY1" fmla="*/ 179917 h 4138241"/>
                <a:gd name="connsiteX2" fmla="*/ 2056341 w 2358968"/>
                <a:gd name="connsiteY2" fmla="*/ 365125 h 4138241"/>
                <a:gd name="connsiteX3" fmla="*/ 2225675 w 2358968"/>
                <a:gd name="connsiteY3" fmla="*/ 784225 h 4138241"/>
                <a:gd name="connsiteX4" fmla="*/ 2346325 w 2358968"/>
                <a:gd name="connsiteY4" fmla="*/ 1357842 h 4138241"/>
                <a:gd name="connsiteX5" fmla="*/ 2352675 w 2358968"/>
                <a:gd name="connsiteY5" fmla="*/ 1936750 h 4138241"/>
                <a:gd name="connsiteX6" fmla="*/ 2323041 w 2358968"/>
                <a:gd name="connsiteY6" fmla="*/ 2289175 h 4138241"/>
                <a:gd name="connsiteX7" fmla="*/ 2296582 w 2358968"/>
                <a:gd name="connsiteY7" fmla="*/ 2497666 h 4138241"/>
                <a:gd name="connsiteX8" fmla="*/ 2222500 w 2358968"/>
                <a:gd name="connsiteY8" fmla="*/ 2877609 h 4138241"/>
                <a:gd name="connsiteX9" fmla="*/ 2175933 w 2358968"/>
                <a:gd name="connsiteY9" fmla="*/ 3072342 h 4138241"/>
                <a:gd name="connsiteX10" fmla="*/ 2052107 w 2358968"/>
                <a:gd name="connsiteY10" fmla="*/ 3434291 h 4138241"/>
                <a:gd name="connsiteX11" fmla="*/ 1947333 w 2358968"/>
                <a:gd name="connsiteY11" fmla="*/ 3669241 h 4138241"/>
                <a:gd name="connsiteX12" fmla="*/ 1813983 w 2358968"/>
                <a:gd name="connsiteY12" fmla="*/ 3850217 h 4138241"/>
                <a:gd name="connsiteX13" fmla="*/ 1472972 w 2358968"/>
                <a:gd name="connsiteY13" fmla="*/ 4135592 h 4138241"/>
                <a:gd name="connsiteX14" fmla="*/ 1260398 w 2358968"/>
                <a:gd name="connsiteY14" fmla="*/ 3980847 h 4138241"/>
                <a:gd name="connsiteX15" fmla="*/ 1140883 w 2358968"/>
                <a:gd name="connsiteY15" fmla="*/ 3783542 h 4138241"/>
                <a:gd name="connsiteX16" fmla="*/ 1083733 w 2358968"/>
                <a:gd name="connsiteY16" fmla="*/ 3726392 h 4138241"/>
                <a:gd name="connsiteX17" fmla="*/ 923925 w 2358968"/>
                <a:gd name="connsiteY17" fmla="*/ 3548592 h 4138241"/>
                <a:gd name="connsiteX18" fmla="*/ 763058 w 2358968"/>
                <a:gd name="connsiteY18" fmla="*/ 3329517 h 4138241"/>
                <a:gd name="connsiteX19" fmla="*/ 617008 w 2358968"/>
                <a:gd name="connsiteY19" fmla="*/ 3053292 h 4138241"/>
                <a:gd name="connsiteX20" fmla="*/ 378883 w 2358968"/>
                <a:gd name="connsiteY20" fmla="*/ 2578100 h 4138241"/>
                <a:gd name="connsiteX21" fmla="*/ 130175 w 2358968"/>
                <a:gd name="connsiteY21" fmla="*/ 2135717 h 4138241"/>
                <a:gd name="connsiteX22" fmla="*/ 0 w 2358968"/>
                <a:gd name="connsiteY22" fmla="*/ 1920875 h 4138241"/>
                <a:gd name="connsiteX23" fmla="*/ 1783291 w 2358968"/>
                <a:gd name="connsiteY23" fmla="*/ 0 h 4138241"/>
                <a:gd name="connsiteX0" fmla="*/ 1783291 w 2358968"/>
                <a:gd name="connsiteY0" fmla="*/ 0 h 4138168"/>
                <a:gd name="connsiteX1" fmla="*/ 1934633 w 2358968"/>
                <a:gd name="connsiteY1" fmla="*/ 179917 h 4138168"/>
                <a:gd name="connsiteX2" fmla="*/ 2056341 w 2358968"/>
                <a:gd name="connsiteY2" fmla="*/ 365125 h 4138168"/>
                <a:gd name="connsiteX3" fmla="*/ 2225675 w 2358968"/>
                <a:gd name="connsiteY3" fmla="*/ 784225 h 4138168"/>
                <a:gd name="connsiteX4" fmla="*/ 2346325 w 2358968"/>
                <a:gd name="connsiteY4" fmla="*/ 1357842 h 4138168"/>
                <a:gd name="connsiteX5" fmla="*/ 2352675 w 2358968"/>
                <a:gd name="connsiteY5" fmla="*/ 1936750 h 4138168"/>
                <a:gd name="connsiteX6" fmla="*/ 2323041 w 2358968"/>
                <a:gd name="connsiteY6" fmla="*/ 2289175 h 4138168"/>
                <a:gd name="connsiteX7" fmla="*/ 2296582 w 2358968"/>
                <a:gd name="connsiteY7" fmla="*/ 2497666 h 4138168"/>
                <a:gd name="connsiteX8" fmla="*/ 2222500 w 2358968"/>
                <a:gd name="connsiteY8" fmla="*/ 2877609 h 4138168"/>
                <a:gd name="connsiteX9" fmla="*/ 2175933 w 2358968"/>
                <a:gd name="connsiteY9" fmla="*/ 3072342 h 4138168"/>
                <a:gd name="connsiteX10" fmla="*/ 2052107 w 2358968"/>
                <a:gd name="connsiteY10" fmla="*/ 3434291 h 4138168"/>
                <a:gd name="connsiteX11" fmla="*/ 1947333 w 2358968"/>
                <a:gd name="connsiteY11" fmla="*/ 3669241 h 4138168"/>
                <a:gd name="connsiteX12" fmla="*/ 1813983 w 2358968"/>
                <a:gd name="connsiteY12" fmla="*/ 3850217 h 4138168"/>
                <a:gd name="connsiteX13" fmla="*/ 1472972 w 2358968"/>
                <a:gd name="connsiteY13" fmla="*/ 4135592 h 4138168"/>
                <a:gd name="connsiteX14" fmla="*/ 1260398 w 2358968"/>
                <a:gd name="connsiteY14" fmla="*/ 3980847 h 4138168"/>
                <a:gd name="connsiteX15" fmla="*/ 1105107 w 2358968"/>
                <a:gd name="connsiteY15" fmla="*/ 3806940 h 4138168"/>
                <a:gd name="connsiteX16" fmla="*/ 1083733 w 2358968"/>
                <a:gd name="connsiteY16" fmla="*/ 3726392 h 4138168"/>
                <a:gd name="connsiteX17" fmla="*/ 923925 w 2358968"/>
                <a:gd name="connsiteY17" fmla="*/ 3548592 h 4138168"/>
                <a:gd name="connsiteX18" fmla="*/ 763058 w 2358968"/>
                <a:gd name="connsiteY18" fmla="*/ 3329517 h 4138168"/>
                <a:gd name="connsiteX19" fmla="*/ 617008 w 2358968"/>
                <a:gd name="connsiteY19" fmla="*/ 3053292 h 4138168"/>
                <a:gd name="connsiteX20" fmla="*/ 378883 w 2358968"/>
                <a:gd name="connsiteY20" fmla="*/ 2578100 h 4138168"/>
                <a:gd name="connsiteX21" fmla="*/ 130175 w 2358968"/>
                <a:gd name="connsiteY21" fmla="*/ 2135717 h 4138168"/>
                <a:gd name="connsiteX22" fmla="*/ 0 w 2358968"/>
                <a:gd name="connsiteY22" fmla="*/ 1920875 h 4138168"/>
                <a:gd name="connsiteX23" fmla="*/ 1783291 w 2358968"/>
                <a:gd name="connsiteY23" fmla="*/ 0 h 4138168"/>
                <a:gd name="connsiteX0" fmla="*/ 1783291 w 2358968"/>
                <a:gd name="connsiteY0" fmla="*/ 0 h 4115192"/>
                <a:gd name="connsiteX1" fmla="*/ 1934633 w 2358968"/>
                <a:gd name="connsiteY1" fmla="*/ 179917 h 4115192"/>
                <a:gd name="connsiteX2" fmla="*/ 2056341 w 2358968"/>
                <a:gd name="connsiteY2" fmla="*/ 365125 h 4115192"/>
                <a:gd name="connsiteX3" fmla="*/ 2225675 w 2358968"/>
                <a:gd name="connsiteY3" fmla="*/ 784225 h 4115192"/>
                <a:gd name="connsiteX4" fmla="*/ 2346325 w 2358968"/>
                <a:gd name="connsiteY4" fmla="*/ 1357842 h 4115192"/>
                <a:gd name="connsiteX5" fmla="*/ 2352675 w 2358968"/>
                <a:gd name="connsiteY5" fmla="*/ 1936750 h 4115192"/>
                <a:gd name="connsiteX6" fmla="*/ 2323041 w 2358968"/>
                <a:gd name="connsiteY6" fmla="*/ 2289175 h 4115192"/>
                <a:gd name="connsiteX7" fmla="*/ 2296582 w 2358968"/>
                <a:gd name="connsiteY7" fmla="*/ 2497666 h 4115192"/>
                <a:gd name="connsiteX8" fmla="*/ 2222500 w 2358968"/>
                <a:gd name="connsiteY8" fmla="*/ 2877609 h 4115192"/>
                <a:gd name="connsiteX9" fmla="*/ 2175933 w 2358968"/>
                <a:gd name="connsiteY9" fmla="*/ 3072342 h 4115192"/>
                <a:gd name="connsiteX10" fmla="*/ 2052107 w 2358968"/>
                <a:gd name="connsiteY10" fmla="*/ 3434291 h 4115192"/>
                <a:gd name="connsiteX11" fmla="*/ 1947333 w 2358968"/>
                <a:gd name="connsiteY11" fmla="*/ 3669241 h 4115192"/>
                <a:gd name="connsiteX12" fmla="*/ 1813983 w 2358968"/>
                <a:gd name="connsiteY12" fmla="*/ 3850217 h 4115192"/>
                <a:gd name="connsiteX13" fmla="*/ 1520673 w 2358968"/>
                <a:gd name="connsiteY13" fmla="*/ 4112195 h 4115192"/>
                <a:gd name="connsiteX14" fmla="*/ 1260398 w 2358968"/>
                <a:gd name="connsiteY14" fmla="*/ 3980847 h 4115192"/>
                <a:gd name="connsiteX15" fmla="*/ 1105107 w 2358968"/>
                <a:gd name="connsiteY15" fmla="*/ 3806940 h 4115192"/>
                <a:gd name="connsiteX16" fmla="*/ 1083733 w 2358968"/>
                <a:gd name="connsiteY16" fmla="*/ 3726392 h 4115192"/>
                <a:gd name="connsiteX17" fmla="*/ 923925 w 2358968"/>
                <a:gd name="connsiteY17" fmla="*/ 3548592 h 4115192"/>
                <a:gd name="connsiteX18" fmla="*/ 763058 w 2358968"/>
                <a:gd name="connsiteY18" fmla="*/ 3329517 h 4115192"/>
                <a:gd name="connsiteX19" fmla="*/ 617008 w 2358968"/>
                <a:gd name="connsiteY19" fmla="*/ 3053292 h 4115192"/>
                <a:gd name="connsiteX20" fmla="*/ 378883 w 2358968"/>
                <a:gd name="connsiteY20" fmla="*/ 2578100 h 4115192"/>
                <a:gd name="connsiteX21" fmla="*/ 130175 w 2358968"/>
                <a:gd name="connsiteY21" fmla="*/ 2135717 h 4115192"/>
                <a:gd name="connsiteX22" fmla="*/ 0 w 2358968"/>
                <a:gd name="connsiteY22" fmla="*/ 1920875 h 4115192"/>
                <a:gd name="connsiteX23" fmla="*/ 1783291 w 2358968"/>
                <a:gd name="connsiteY23" fmla="*/ 0 h 4115192"/>
                <a:gd name="connsiteX0" fmla="*/ 1783291 w 2358968"/>
                <a:gd name="connsiteY0" fmla="*/ 0 h 4115192"/>
                <a:gd name="connsiteX1" fmla="*/ 1934633 w 2358968"/>
                <a:gd name="connsiteY1" fmla="*/ 179917 h 4115192"/>
                <a:gd name="connsiteX2" fmla="*/ 2056341 w 2358968"/>
                <a:gd name="connsiteY2" fmla="*/ 365125 h 4115192"/>
                <a:gd name="connsiteX3" fmla="*/ 2225675 w 2358968"/>
                <a:gd name="connsiteY3" fmla="*/ 784225 h 4115192"/>
                <a:gd name="connsiteX4" fmla="*/ 2346325 w 2358968"/>
                <a:gd name="connsiteY4" fmla="*/ 1357842 h 4115192"/>
                <a:gd name="connsiteX5" fmla="*/ 2352675 w 2358968"/>
                <a:gd name="connsiteY5" fmla="*/ 1936750 h 4115192"/>
                <a:gd name="connsiteX6" fmla="*/ 2323041 w 2358968"/>
                <a:gd name="connsiteY6" fmla="*/ 2289175 h 4115192"/>
                <a:gd name="connsiteX7" fmla="*/ 2296582 w 2358968"/>
                <a:gd name="connsiteY7" fmla="*/ 2497666 h 4115192"/>
                <a:gd name="connsiteX8" fmla="*/ 2222500 w 2358968"/>
                <a:gd name="connsiteY8" fmla="*/ 2877609 h 4115192"/>
                <a:gd name="connsiteX9" fmla="*/ 2175933 w 2358968"/>
                <a:gd name="connsiteY9" fmla="*/ 3072342 h 4115192"/>
                <a:gd name="connsiteX10" fmla="*/ 2052107 w 2358968"/>
                <a:gd name="connsiteY10" fmla="*/ 3434291 h 4115192"/>
                <a:gd name="connsiteX11" fmla="*/ 1947333 w 2358968"/>
                <a:gd name="connsiteY11" fmla="*/ 3669241 h 4115192"/>
                <a:gd name="connsiteX12" fmla="*/ 1813983 w 2358968"/>
                <a:gd name="connsiteY12" fmla="*/ 3850217 h 4115192"/>
                <a:gd name="connsiteX13" fmla="*/ 1520673 w 2358968"/>
                <a:gd name="connsiteY13" fmla="*/ 4112195 h 4115192"/>
                <a:gd name="connsiteX14" fmla="*/ 1260398 w 2358968"/>
                <a:gd name="connsiteY14" fmla="*/ 3980847 h 4115192"/>
                <a:gd name="connsiteX15" fmla="*/ 1105107 w 2358968"/>
                <a:gd name="connsiteY15" fmla="*/ 3806940 h 4115192"/>
                <a:gd name="connsiteX16" fmla="*/ 1036032 w 2358968"/>
                <a:gd name="connsiteY16" fmla="*/ 3738091 h 4115192"/>
                <a:gd name="connsiteX17" fmla="*/ 923925 w 2358968"/>
                <a:gd name="connsiteY17" fmla="*/ 3548592 h 4115192"/>
                <a:gd name="connsiteX18" fmla="*/ 763058 w 2358968"/>
                <a:gd name="connsiteY18" fmla="*/ 3329517 h 4115192"/>
                <a:gd name="connsiteX19" fmla="*/ 617008 w 2358968"/>
                <a:gd name="connsiteY19" fmla="*/ 3053292 h 4115192"/>
                <a:gd name="connsiteX20" fmla="*/ 378883 w 2358968"/>
                <a:gd name="connsiteY20" fmla="*/ 2578100 h 4115192"/>
                <a:gd name="connsiteX21" fmla="*/ 130175 w 2358968"/>
                <a:gd name="connsiteY21" fmla="*/ 2135717 h 4115192"/>
                <a:gd name="connsiteX22" fmla="*/ 0 w 2358968"/>
                <a:gd name="connsiteY22" fmla="*/ 1920875 h 4115192"/>
                <a:gd name="connsiteX23" fmla="*/ 1783291 w 2358968"/>
                <a:gd name="connsiteY23" fmla="*/ 0 h 411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8968" h="4115192">
                  <a:moveTo>
                    <a:pt x="1783291" y="0"/>
                  </a:moveTo>
                  <a:lnTo>
                    <a:pt x="1934633" y="179917"/>
                  </a:lnTo>
                  <a:cubicBezTo>
                    <a:pt x="1975202" y="241653"/>
                    <a:pt x="2007834" y="264407"/>
                    <a:pt x="2056341" y="365125"/>
                  </a:cubicBezTo>
                  <a:cubicBezTo>
                    <a:pt x="2104848" y="465843"/>
                    <a:pt x="2177344" y="618772"/>
                    <a:pt x="2225675" y="784225"/>
                  </a:cubicBezTo>
                  <a:cubicBezTo>
                    <a:pt x="2274006" y="949678"/>
                    <a:pt x="2325158" y="1165755"/>
                    <a:pt x="2346325" y="1357842"/>
                  </a:cubicBezTo>
                  <a:cubicBezTo>
                    <a:pt x="2367492" y="1549929"/>
                    <a:pt x="2356556" y="1781528"/>
                    <a:pt x="2352675" y="1936750"/>
                  </a:cubicBezTo>
                  <a:cubicBezTo>
                    <a:pt x="2348794" y="2091972"/>
                    <a:pt x="2332390" y="2195689"/>
                    <a:pt x="2323041" y="2289175"/>
                  </a:cubicBezTo>
                  <a:cubicBezTo>
                    <a:pt x="2313692" y="2382661"/>
                    <a:pt x="2303814" y="2446690"/>
                    <a:pt x="2296582" y="2497666"/>
                  </a:cubicBezTo>
                  <a:cubicBezTo>
                    <a:pt x="2289350" y="2548643"/>
                    <a:pt x="2242608" y="2781830"/>
                    <a:pt x="2222500" y="2877609"/>
                  </a:cubicBezTo>
                  <a:cubicBezTo>
                    <a:pt x="2202392" y="2973388"/>
                    <a:pt x="2204332" y="2979562"/>
                    <a:pt x="2175933" y="3072342"/>
                  </a:cubicBezTo>
                  <a:cubicBezTo>
                    <a:pt x="2147534" y="3165122"/>
                    <a:pt x="2087032" y="3333220"/>
                    <a:pt x="2052107" y="3434291"/>
                  </a:cubicBezTo>
                  <a:cubicBezTo>
                    <a:pt x="2017182" y="3535362"/>
                    <a:pt x="1958445" y="3632728"/>
                    <a:pt x="1947333" y="3669241"/>
                  </a:cubicBezTo>
                  <a:lnTo>
                    <a:pt x="1813983" y="3850217"/>
                  </a:lnTo>
                  <a:cubicBezTo>
                    <a:pt x="1750130" y="3902781"/>
                    <a:pt x="1612937" y="4090423"/>
                    <a:pt x="1520673" y="4112195"/>
                  </a:cubicBezTo>
                  <a:cubicBezTo>
                    <a:pt x="1428409" y="4133967"/>
                    <a:pt x="1329659" y="4031723"/>
                    <a:pt x="1260398" y="3980847"/>
                  </a:cubicBezTo>
                  <a:cubicBezTo>
                    <a:pt x="1191137" y="3929971"/>
                    <a:pt x="1160846" y="3848921"/>
                    <a:pt x="1105107" y="3806940"/>
                  </a:cubicBezTo>
                  <a:cubicBezTo>
                    <a:pt x="1102990" y="3801648"/>
                    <a:pt x="1038149" y="3743383"/>
                    <a:pt x="1036032" y="3738091"/>
                  </a:cubicBezTo>
                  <a:cubicBezTo>
                    <a:pt x="979588" y="3677766"/>
                    <a:pt x="969421" y="3616688"/>
                    <a:pt x="923925" y="3548592"/>
                  </a:cubicBezTo>
                  <a:cubicBezTo>
                    <a:pt x="878429" y="3480496"/>
                    <a:pt x="814740" y="3410479"/>
                    <a:pt x="763058" y="3329517"/>
                  </a:cubicBezTo>
                  <a:cubicBezTo>
                    <a:pt x="711376" y="3248555"/>
                    <a:pt x="681037" y="3178528"/>
                    <a:pt x="617008" y="3053292"/>
                  </a:cubicBezTo>
                  <a:cubicBezTo>
                    <a:pt x="552979" y="2928056"/>
                    <a:pt x="460022" y="2731029"/>
                    <a:pt x="378883" y="2578100"/>
                  </a:cubicBezTo>
                  <a:cubicBezTo>
                    <a:pt x="297744" y="2425171"/>
                    <a:pt x="193322" y="2245254"/>
                    <a:pt x="130175" y="2135717"/>
                  </a:cubicBezTo>
                  <a:lnTo>
                    <a:pt x="0" y="1920875"/>
                  </a:lnTo>
                  <a:cubicBezTo>
                    <a:pt x="275519" y="1564922"/>
                    <a:pt x="1188861" y="640292"/>
                    <a:pt x="1783291"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4" name="Rectangle 3"/>
            <p:cNvSpPr/>
            <p:nvPr/>
          </p:nvSpPr>
          <p:spPr>
            <a:xfrm>
              <a:off x="762000" y="3444624"/>
              <a:ext cx="3326053" cy="283703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Freeform 4"/>
            <p:cNvSpPr/>
            <p:nvPr/>
          </p:nvSpPr>
          <p:spPr>
            <a:xfrm rot="217942">
              <a:off x="41655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a:prstDash val="lg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6" name="Rectangle 5"/>
            <p:cNvSpPr/>
            <p:nvPr/>
          </p:nvSpPr>
          <p:spPr>
            <a:xfrm>
              <a:off x="7644368" y="2581244"/>
              <a:ext cx="661431" cy="100015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Freeform 6"/>
            <p:cNvSpPr/>
            <p:nvPr/>
          </p:nvSpPr>
          <p:spPr>
            <a:xfrm>
              <a:off x="4401536" y="214115"/>
              <a:ext cx="3904263" cy="305292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2974" h="2710392">
                  <a:moveTo>
                    <a:pt x="3482974" y="1943102"/>
                  </a:moveTo>
                  <a:lnTo>
                    <a:pt x="3336925" y="2100265"/>
                  </a:lnTo>
                  <a:lnTo>
                    <a:pt x="3182408" y="2244728"/>
                  </a:lnTo>
                  <a:cubicBezTo>
                    <a:pt x="3103033" y="2295527"/>
                    <a:pt x="3021718" y="2352147"/>
                    <a:pt x="2944283" y="2397126"/>
                  </a:cubicBezTo>
                  <a:cubicBezTo>
                    <a:pt x="2866848" y="2442105"/>
                    <a:pt x="2793999" y="2473679"/>
                    <a:pt x="2717798" y="2514601"/>
                  </a:cubicBezTo>
                  <a:lnTo>
                    <a:pt x="2493433" y="2607734"/>
                  </a:lnTo>
                  <a:lnTo>
                    <a:pt x="2286001" y="2662767"/>
                  </a:lnTo>
                  <a:lnTo>
                    <a:pt x="2061633" y="2692401"/>
                  </a:lnTo>
                  <a:cubicBezTo>
                    <a:pt x="1991077" y="2700338"/>
                    <a:pt x="1928988" y="2704395"/>
                    <a:pt x="1862665" y="2710392"/>
                  </a:cubicBezTo>
                  <a:lnTo>
                    <a:pt x="1644648" y="2705100"/>
                  </a:lnTo>
                  <a:lnTo>
                    <a:pt x="1330324" y="2653241"/>
                  </a:lnTo>
                  <a:cubicBezTo>
                    <a:pt x="1231546" y="2612319"/>
                    <a:pt x="1134180" y="2612672"/>
                    <a:pt x="1029758" y="2567517"/>
                  </a:cubicBezTo>
                  <a:lnTo>
                    <a:pt x="777874" y="2473328"/>
                  </a:lnTo>
                  <a:lnTo>
                    <a:pt x="608542" y="2371725"/>
                  </a:lnTo>
                  <a:lnTo>
                    <a:pt x="394758" y="2234141"/>
                  </a:lnTo>
                  <a:lnTo>
                    <a:pt x="173568" y="2053165"/>
                  </a:lnTo>
                  <a:lnTo>
                    <a:pt x="0" y="1900767"/>
                  </a:lnTo>
                  <a:cubicBezTo>
                    <a:pt x="258939" y="1558573"/>
                    <a:pt x="1402644" y="307622"/>
                    <a:pt x="1727200" y="0"/>
                  </a:cubicBezTo>
                  <a:lnTo>
                    <a:pt x="1947333" y="55033"/>
                  </a:lnTo>
                  <a:lnTo>
                    <a:pt x="2175933" y="135466"/>
                  </a:lnTo>
                  <a:lnTo>
                    <a:pt x="2455333" y="270933"/>
                  </a:lnTo>
                  <a:cubicBezTo>
                    <a:pt x="2537178" y="325966"/>
                    <a:pt x="2619023" y="372532"/>
                    <a:pt x="2700867" y="436033"/>
                  </a:cubicBezTo>
                  <a:cubicBezTo>
                    <a:pt x="2782711" y="499534"/>
                    <a:pt x="2883604" y="586319"/>
                    <a:pt x="2946398" y="651936"/>
                  </a:cubicBezTo>
                  <a:cubicBezTo>
                    <a:pt x="3009192" y="717553"/>
                    <a:pt x="3026832" y="728842"/>
                    <a:pt x="3090332" y="817036"/>
                  </a:cubicBezTo>
                  <a:cubicBezTo>
                    <a:pt x="3166532" y="942624"/>
                    <a:pt x="3262489" y="1071210"/>
                    <a:pt x="3318933" y="1193800"/>
                  </a:cubicBezTo>
                  <a:cubicBezTo>
                    <a:pt x="3375378" y="1316390"/>
                    <a:pt x="3401482" y="1425577"/>
                    <a:pt x="3428999" y="1552577"/>
                  </a:cubicBezTo>
                  <a:lnTo>
                    <a:pt x="3477048" y="1945640"/>
                  </a:lnTo>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8" name="Freeform 7"/>
            <p:cNvSpPr/>
            <p:nvPr/>
          </p:nvSpPr>
          <p:spPr>
            <a:xfrm rot="21128319">
              <a:off x="2906997" y="2796388"/>
              <a:ext cx="1671301"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9" name="Rectangle 8"/>
            <p:cNvSpPr/>
            <p:nvPr/>
          </p:nvSpPr>
          <p:spPr>
            <a:xfrm>
              <a:off x="6347144" y="25131"/>
              <a:ext cx="1958655" cy="25656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17181" y="1739424"/>
              <a:ext cx="1141745" cy="351240"/>
            </a:xfrm>
            <a:prstGeom prst="line">
              <a:avLst/>
            </a:prstGeom>
          </p:spPr>
          <p:style>
            <a:lnRef idx="2">
              <a:schemeClr val="accent3"/>
            </a:lnRef>
            <a:fillRef idx="0">
              <a:schemeClr val="accent3"/>
            </a:fillRef>
            <a:effectRef idx="1">
              <a:schemeClr val="accent3"/>
            </a:effectRef>
            <a:fontRef idx="minor">
              <a:schemeClr val="tx1"/>
            </a:fontRef>
          </p:style>
        </p:cxnSp>
        <p:cxnSp>
          <p:nvCxnSpPr>
            <p:cNvPr id="12" name="Straight Connector 11"/>
            <p:cNvCxnSpPr>
              <a:endCxn id="17" idx="1"/>
            </p:cNvCxnSpPr>
            <p:nvPr/>
          </p:nvCxnSpPr>
          <p:spPr>
            <a:xfrm>
              <a:off x="3504001" y="1771244"/>
              <a:ext cx="923999" cy="671356"/>
            </a:xfrm>
            <a:prstGeom prst="line">
              <a:avLst/>
            </a:prstGeom>
          </p:spPr>
          <p:style>
            <a:lnRef idx="2">
              <a:schemeClr val="accent3"/>
            </a:lnRef>
            <a:fillRef idx="0">
              <a:schemeClr val="accent3"/>
            </a:fillRef>
            <a:effectRef idx="1">
              <a:schemeClr val="accent3"/>
            </a:effectRef>
            <a:fontRef idx="minor">
              <a:schemeClr val="tx1"/>
            </a:fontRef>
          </p:style>
        </p:cxnSp>
        <p:sp>
          <p:nvSpPr>
            <p:cNvPr id="13" name="Freeform 12"/>
            <p:cNvSpPr/>
            <p:nvPr/>
          </p:nvSpPr>
          <p:spPr>
            <a:xfrm>
              <a:off x="16640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15" name="TextBox 14"/>
                <p:cNvSpPr txBox="1"/>
                <p:nvPr/>
              </p:nvSpPr>
              <p:spPr>
                <a:xfrm>
                  <a:off x="2826267" y="1603812"/>
                  <a:ext cx="6009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𝐷</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26267" y="1603812"/>
                  <a:ext cx="600914" cy="523220"/>
                </a:xfrm>
                <a:prstGeom prst="rect">
                  <a:avLst/>
                </a:prstGeom>
                <a:blipFill rotWithShape="1">
                  <a:blip r:embed="rId2"/>
                  <a:stretch>
                    <a:fillRect b="-2740"/>
                  </a:stretch>
                </a:blipFill>
              </p:spPr>
              <p:txBody>
                <a:bodyPr/>
                <a:lstStyle/>
                <a:p>
                  <a:r>
                    <a:rPr lang="en-US">
                      <a:noFill/>
                    </a:rPr>
                    <a:t> </a:t>
                  </a:r>
                </a:p>
              </p:txBody>
            </p:sp>
          </mc:Fallback>
        </mc:AlternateContent>
        <p:sp>
          <p:nvSpPr>
            <p:cNvPr id="16" name="Rectangle 15"/>
            <p:cNvSpPr/>
            <p:nvPr/>
          </p:nvSpPr>
          <p:spPr>
            <a:xfrm>
              <a:off x="4047000" y="26670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17" name="Rectangle 16"/>
            <p:cNvSpPr/>
            <p:nvPr/>
          </p:nvSpPr>
          <p:spPr>
            <a:xfrm>
              <a:off x="4428000" y="23706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8" name="TextBox 17"/>
                <p:cNvSpPr txBox="1"/>
                <p:nvPr/>
              </p:nvSpPr>
              <p:spPr>
                <a:xfrm>
                  <a:off x="6347145" y="1363263"/>
                  <a:ext cx="1371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𝑎</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6347145" y="1363263"/>
                  <a:ext cx="1371914" cy="523220"/>
                </a:xfrm>
                <a:prstGeom prst="rect">
                  <a:avLst/>
                </a:prstGeom>
                <a:blipFill rotWithShape="1">
                  <a:blip r:embed="rId3"/>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824643" y="5303808"/>
                  <a:ext cx="13661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𝑏</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824643" y="5303808"/>
                  <a:ext cx="1366143" cy="523220"/>
                </a:xfrm>
                <a:prstGeom prst="rect">
                  <a:avLst/>
                </a:prstGeom>
                <a:blipFill rotWithShape="1">
                  <a:blip r:embed="rId4"/>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19800" y="3276600"/>
                  <a:ext cx="13382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𝑎</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019800" y="3276600"/>
                  <a:ext cx="1338251" cy="523220"/>
                </a:xfrm>
                <a:prstGeom prst="rect">
                  <a:avLst/>
                </a:prstGeom>
                <a:blipFill rotWithShape="1">
                  <a:blip r:embed="rId5"/>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75233" y="4099990"/>
                  <a:ext cx="13324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𝑏</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175233" y="4099990"/>
                  <a:ext cx="1332481" cy="523220"/>
                </a:xfrm>
                <a:prstGeom prst="rect">
                  <a:avLst/>
                </a:prstGeom>
                <a:blipFill rotWithShape="1">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535695" y="4531688"/>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535695" y="4531688"/>
                  <a:ext cx="626325" cy="523220"/>
                </a:xfrm>
                <a:prstGeom prst="rect">
                  <a:avLst/>
                </a:prstGeom>
                <a:blipFill rotWithShape="1">
                  <a:blip r:embed="rId7"/>
                  <a:stretch>
                    <a:fillRect b="-2740"/>
                  </a:stretch>
                </a:blipFill>
              </p:spPr>
              <p:txBody>
                <a:bodyPr/>
                <a:lstStyle/>
                <a:p>
                  <a:r>
                    <a:rPr lang="en-US">
                      <a:noFill/>
                    </a:rPr>
                    <a:t> </a:t>
                  </a:r>
                </a:p>
              </p:txBody>
            </p:sp>
          </mc:Fallback>
        </mc:AlternateContent>
        <p:sp>
          <p:nvSpPr>
            <p:cNvPr id="24" name="Freeform 23"/>
            <p:cNvSpPr/>
            <p:nvPr/>
          </p:nvSpPr>
          <p:spPr>
            <a:xfrm>
              <a:off x="16574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25" name="TextBox 24"/>
                <p:cNvSpPr txBox="1"/>
                <p:nvPr/>
              </p:nvSpPr>
              <p:spPr>
                <a:xfrm>
                  <a:off x="4401537" y="1666844"/>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401537" y="1666844"/>
                  <a:ext cx="616194" cy="523220"/>
                </a:xfrm>
                <a:prstGeom prst="rect">
                  <a:avLst/>
                </a:prstGeom>
                <a:blipFill rotWithShape="1">
                  <a:blip r:embed="rId8"/>
                  <a:stretch>
                    <a:fillRect b="-2740"/>
                  </a:stretch>
                </a:blipFill>
              </p:spPr>
              <p:txBody>
                <a:bodyPr/>
                <a:lstStyle/>
                <a:p>
                  <a:r>
                    <a:rPr lang="en-US">
                      <a:noFill/>
                    </a:rPr>
                    <a:t> </a:t>
                  </a:r>
                </a:p>
              </p:txBody>
            </p:sp>
          </mc:Fallback>
        </mc:AlternateContent>
        <p:sp>
          <p:nvSpPr>
            <p:cNvPr id="26" name="Plus 25"/>
            <p:cNvSpPr/>
            <p:nvPr/>
          </p:nvSpPr>
          <p:spPr>
            <a:xfrm>
              <a:off x="5929238" y="402088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7" name="Straight Connector 26"/>
            <p:cNvCxnSpPr>
              <a:stCxn id="24" idx="7"/>
              <a:endCxn id="26" idx="2"/>
            </p:cNvCxnSpPr>
            <p:nvPr/>
          </p:nvCxnSpPr>
          <p:spPr>
            <a:xfrm>
              <a:off x="2862693" y="4092015"/>
              <a:ext cx="3106946" cy="81265"/>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a:endCxn id="26" idx="3"/>
            </p:cNvCxnSpPr>
            <p:nvPr/>
          </p:nvCxnSpPr>
          <p:spPr>
            <a:xfrm flipH="1">
              <a:off x="6081638" y="240268"/>
              <a:ext cx="375309" cy="3821013"/>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29" name="6-Point Star 28"/>
            <p:cNvSpPr/>
            <p:nvPr/>
          </p:nvSpPr>
          <p:spPr>
            <a:xfrm>
              <a:off x="3299165" y="1811212"/>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3810000" y="2276444"/>
                  <a:ext cx="5825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2276444"/>
                  <a:ext cx="582532" cy="523220"/>
                </a:xfrm>
                <a:prstGeom prst="rect">
                  <a:avLst/>
                </a:prstGeom>
                <a:blipFill rotWithShape="1">
                  <a:blip r:embed="rId9"/>
                  <a:stretch>
                    <a:fillRect b="-2703"/>
                  </a:stretch>
                </a:blipFill>
              </p:spPr>
              <p:txBody>
                <a:bodyPr/>
                <a:lstStyle/>
                <a:p>
                  <a:r>
                    <a:rPr lang="en-US">
                      <a:noFill/>
                    </a:rPr>
                    <a:t> </a:t>
                  </a:r>
                </a:p>
              </p:txBody>
            </p:sp>
          </mc:Fallback>
        </mc:AlternateContent>
      </p:grpSp>
      <p:grpSp>
        <p:nvGrpSpPr>
          <p:cNvPr id="34" name="Group 33"/>
          <p:cNvGrpSpPr/>
          <p:nvPr/>
        </p:nvGrpSpPr>
        <p:grpSpPr>
          <a:xfrm>
            <a:off x="1101289" y="2251770"/>
            <a:ext cx="2251511" cy="3539430"/>
            <a:chOff x="186889" y="672094"/>
            <a:chExt cx="2251511" cy="3539430"/>
          </a:xfrm>
        </p:grpSpPr>
        <p:sp>
          <p:nvSpPr>
            <p:cNvPr id="35" name="Rectangle 34"/>
            <p:cNvSpPr/>
            <p:nvPr/>
          </p:nvSpPr>
          <p:spPr>
            <a:xfrm>
              <a:off x="322155" y="29718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36" name="Rectangle 35"/>
            <p:cNvSpPr/>
            <p:nvPr/>
          </p:nvSpPr>
          <p:spPr>
            <a:xfrm>
              <a:off x="320850" y="21336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37" name="TextBox 36"/>
            <p:cNvSpPr txBox="1"/>
            <p:nvPr/>
          </p:nvSpPr>
          <p:spPr>
            <a:xfrm>
              <a:off x="516600" y="672094"/>
              <a:ext cx="1921800" cy="3539430"/>
            </a:xfrm>
            <a:prstGeom prst="rect">
              <a:avLst/>
            </a:prstGeom>
            <a:noFill/>
          </p:spPr>
          <p:txBody>
            <a:bodyPr wrap="square" rtlCol="0">
              <a:spAutoFit/>
            </a:bodyPr>
            <a:lstStyle/>
            <a:p>
              <a:r>
                <a:rPr lang="en-CA" sz="2800" dirty="0" smtClean="0"/>
                <a:t>target</a:t>
              </a:r>
            </a:p>
            <a:p>
              <a:r>
                <a:rPr lang="en-CA" sz="2800" dirty="0" smtClean="0"/>
                <a:t>defender</a:t>
              </a:r>
            </a:p>
            <a:p>
              <a:r>
                <a:rPr lang="en-CA" sz="2800" dirty="0" smtClean="0"/>
                <a:t>attacker</a:t>
              </a:r>
            </a:p>
            <a:p>
              <a:r>
                <a:rPr lang="en-CA" sz="2800" dirty="0" smtClean="0"/>
                <a:t>best arrival point</a:t>
              </a:r>
            </a:p>
            <a:p>
              <a:r>
                <a:rPr lang="en-CA" sz="2800" dirty="0" smtClean="0"/>
                <a:t>candidate best arrival point</a:t>
              </a:r>
            </a:p>
          </p:txBody>
        </p:sp>
        <p:sp>
          <p:nvSpPr>
            <p:cNvPr id="38" name="6-Point Star 37"/>
            <p:cNvSpPr/>
            <p:nvPr/>
          </p:nvSpPr>
          <p:spPr>
            <a:xfrm>
              <a:off x="311139" y="1212387"/>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38"/>
            <p:cNvSpPr/>
            <p:nvPr/>
          </p:nvSpPr>
          <p:spPr>
            <a:xfrm>
              <a:off x="228600" y="1624873"/>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Freeform 39"/>
            <p:cNvSpPr>
              <a:spLocks noChangeAspect="1"/>
            </p:cNvSpPr>
            <p:nvPr/>
          </p:nvSpPr>
          <p:spPr>
            <a:xfrm>
              <a:off x="186889" y="762000"/>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41"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Best arrival point</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32</a:t>
            </a:fld>
            <a:endParaRPr lang="en-US"/>
          </a:p>
        </p:txBody>
      </p:sp>
    </p:spTree>
    <p:extLst>
      <p:ext uri="{BB962C8B-B14F-4D97-AF65-F5344CB8AC3E}">
        <p14:creationId xmlns:p14="http://schemas.microsoft.com/office/powerpoint/2010/main" val="2349068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581400" y="1768256"/>
            <a:ext cx="5334000" cy="5013543"/>
            <a:chOff x="2038455" y="834045"/>
            <a:chExt cx="6537460" cy="6023955"/>
          </a:xfrm>
        </p:grpSpPr>
        <p:sp>
          <p:nvSpPr>
            <p:cNvPr id="2" name="Freeform 1"/>
            <p:cNvSpPr/>
            <p:nvPr/>
          </p:nvSpPr>
          <p:spPr>
            <a:xfrm rot="21128319">
              <a:off x="3287804" y="34031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3" name="Freeform 2"/>
            <p:cNvSpPr/>
            <p:nvPr/>
          </p:nvSpPr>
          <p:spPr>
            <a:xfrm rot="217942">
              <a:off x="4546578" y="8593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4" name="Freeform 3"/>
            <p:cNvSpPr/>
            <p:nvPr/>
          </p:nvSpPr>
          <p:spPr>
            <a:xfrm>
              <a:off x="2045097" y="8340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7" name="Oval 6"/>
            <p:cNvSpPr/>
            <p:nvPr/>
          </p:nvSpPr>
          <p:spPr>
            <a:xfrm>
              <a:off x="3984159" y="2871734"/>
              <a:ext cx="1056710" cy="982200"/>
            </a:xfrm>
            <a:prstGeom prst="ellipse">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800" dirty="0"/>
            </a:p>
          </p:txBody>
        </p:sp>
        <p:sp>
          <p:nvSpPr>
            <p:cNvPr id="8" name="Rectangle 7"/>
            <p:cNvSpPr/>
            <p:nvPr/>
          </p:nvSpPr>
          <p:spPr>
            <a:xfrm>
              <a:off x="4457240" y="32850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9" name="TextBox 8"/>
                <p:cNvSpPr txBox="1"/>
                <p:nvPr/>
              </p:nvSpPr>
              <p:spPr>
                <a:xfrm>
                  <a:off x="4267200" y="2872887"/>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4267200" y="2872887"/>
                  <a:ext cx="616194" cy="523220"/>
                </a:xfrm>
                <a:prstGeom prst="rect">
                  <a:avLst/>
                </a:prstGeom>
                <a:blipFill rotWithShape="1">
                  <a:blip r:embed="rId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86400" y="4894700"/>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5486400" y="4894700"/>
                  <a:ext cx="626325" cy="523220"/>
                </a:xfrm>
                <a:prstGeom prst="rect">
                  <a:avLst/>
                </a:prstGeom>
                <a:blipFill rotWithShape="1">
                  <a:blip r:embed="rId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93850" y="3134380"/>
                  <a:ext cx="52575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a:rPr>
                          <m:t>𝒟</m:t>
                        </m:r>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893850" y="3134380"/>
                  <a:ext cx="52575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61246" y="259068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61246" y="2590683"/>
                  <a:ext cx="432048" cy="523220"/>
                </a:xfrm>
                <a:prstGeom prst="rect">
                  <a:avLst/>
                </a:prstGeom>
                <a:blipFill rotWithShape="1">
                  <a:blip r:embed="rId5"/>
                  <a:stretch>
                    <a:fillRect r="-4655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10000" y="461153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4611533"/>
                  <a:ext cx="432048" cy="523220"/>
                </a:xfrm>
                <a:prstGeom prst="rect">
                  <a:avLst/>
                </a:prstGeom>
                <a:blipFill rotWithShape="1">
                  <a:blip r:embed="rId6"/>
                  <a:stretch>
                    <a:fillRect r="-43860"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67000" y="1828800"/>
                  <a:ext cx="2960089"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667000" y="1828800"/>
                  <a:ext cx="2960089" cy="578685"/>
                </a:xfrm>
                <a:prstGeom prst="rect">
                  <a:avLst/>
                </a:prstGeom>
                <a:blipFill rotWithShape="1">
                  <a:blip r:embed="rId7"/>
                  <a:stretch>
                    <a:fillRect/>
                  </a:stretch>
                </a:blipFill>
              </p:spPr>
              <p:txBody>
                <a:bodyPr/>
                <a:lstStyle/>
                <a:p>
                  <a:r>
                    <a:rPr lang="en-US">
                      <a:noFill/>
                    </a:rPr>
                    <a:t> </a:t>
                  </a:r>
                </a:p>
              </p:txBody>
            </p:sp>
          </mc:Fallback>
        </mc:AlternateContent>
        <p:sp>
          <p:nvSpPr>
            <p:cNvPr id="16" name="Freeform 15"/>
            <p:cNvSpPr/>
            <p:nvPr/>
          </p:nvSpPr>
          <p:spPr>
            <a:xfrm>
              <a:off x="2038455" y="8498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7" name="Plus 16"/>
            <p:cNvSpPr/>
            <p:nvPr/>
          </p:nvSpPr>
          <p:spPr>
            <a:xfrm>
              <a:off x="5486400" y="4800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2" name="Group 21"/>
          <p:cNvGrpSpPr/>
          <p:nvPr/>
        </p:nvGrpSpPr>
        <p:grpSpPr>
          <a:xfrm>
            <a:off x="838200" y="2819400"/>
            <a:ext cx="2438400" cy="3108543"/>
            <a:chOff x="0" y="1217474"/>
            <a:chExt cx="2438400" cy="3108543"/>
          </a:xfrm>
        </p:grpSpPr>
        <p:sp>
          <p:nvSpPr>
            <p:cNvPr id="23" name="Oval 22"/>
            <p:cNvSpPr/>
            <p:nvPr/>
          </p:nvSpPr>
          <p:spPr>
            <a:xfrm>
              <a:off x="0" y="2133600"/>
              <a:ext cx="381000" cy="415212"/>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24" name="Rectangle 23"/>
            <p:cNvSpPr/>
            <p:nvPr/>
          </p:nvSpPr>
          <p:spPr>
            <a:xfrm>
              <a:off x="162477" y="352228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25" name="TextBox 24"/>
            <p:cNvSpPr txBox="1"/>
            <p:nvPr/>
          </p:nvSpPr>
          <p:spPr>
            <a:xfrm>
              <a:off x="358226" y="1217474"/>
              <a:ext cx="2080174" cy="3108543"/>
            </a:xfrm>
            <a:prstGeom prst="rect">
              <a:avLst/>
            </a:prstGeom>
            <a:noFill/>
          </p:spPr>
          <p:txBody>
            <a:bodyPr wrap="square" rtlCol="0">
              <a:spAutoFit/>
            </a:bodyPr>
            <a:lstStyle/>
            <a:p>
              <a:r>
                <a:rPr lang="en-CA" sz="2800" dirty="0" smtClean="0"/>
                <a:t>target</a:t>
              </a:r>
            </a:p>
            <a:p>
              <a:r>
                <a:rPr lang="en-CA" sz="2800" dirty="0" smtClean="0"/>
                <a:t>Attacker</a:t>
              </a:r>
            </a:p>
            <a:p>
              <a:r>
                <a:rPr lang="en-CA" sz="2800" dirty="0"/>
                <a:t>defender winning region</a:t>
              </a:r>
            </a:p>
            <a:p>
              <a:r>
                <a:rPr lang="en-CA" sz="2800" dirty="0" smtClean="0"/>
                <a:t>best arrival point</a:t>
              </a:r>
            </a:p>
          </p:txBody>
        </p:sp>
        <p:sp>
          <p:nvSpPr>
            <p:cNvPr id="26" name="Plus 25"/>
            <p:cNvSpPr/>
            <p:nvPr/>
          </p:nvSpPr>
          <p:spPr>
            <a:xfrm>
              <a:off x="53426" y="1752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reeform 26"/>
            <p:cNvSpPr>
              <a:spLocks noChangeAspect="1"/>
            </p:cNvSpPr>
            <p:nvPr/>
          </p:nvSpPr>
          <p:spPr>
            <a:xfrm>
              <a:off x="68979" y="1295400"/>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28"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Defender winning region</a:t>
            </a:r>
            <a:endParaRPr lang="en-US" dirty="0"/>
          </a:p>
        </p:txBody>
      </p:sp>
      <p:sp>
        <p:nvSpPr>
          <p:cNvPr id="5" name="Slide Number Placeholder 4"/>
          <p:cNvSpPr>
            <a:spLocks noGrp="1"/>
          </p:cNvSpPr>
          <p:nvPr>
            <p:ph type="sldNum" sz="quarter" idx="12"/>
          </p:nvPr>
        </p:nvSpPr>
        <p:spPr/>
        <p:txBody>
          <a:bodyPr/>
          <a:lstStyle/>
          <a:p>
            <a:fld id="{F540F1F0-DFD0-43E9-B762-BAD634239193}" type="slidenum">
              <a:rPr lang="en-US" smtClean="0"/>
              <a:t>33</a:t>
            </a:fld>
            <a:endParaRPr lang="en-US"/>
          </a:p>
        </p:txBody>
      </p:sp>
    </p:spTree>
    <p:extLst>
      <p:ext uri="{BB962C8B-B14F-4D97-AF65-F5344CB8AC3E}">
        <p14:creationId xmlns:p14="http://schemas.microsoft.com/office/powerpoint/2010/main" val="1752865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defender winning region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lstStyle/>
              <a:p>
                <a:pPr marL="514350" indent="-514350">
                  <a:buFont typeface="+mj-lt"/>
                  <a:buAutoNum type="arabicPeriod"/>
                </a:pPr>
                <a:r>
                  <a:rPr lang="en-US" dirty="0" smtClean="0"/>
                  <a:t>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the defender winning region for this path</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1">
                <a:blip r:embed="rId2"/>
                <a:stretch>
                  <a:fillRect l="-3852" t="-1887" b="-1213"/>
                </a:stretch>
              </a:blipFill>
            </p:spPr>
            <p:txBody>
              <a:bodyPr/>
              <a:lstStyle/>
              <a:p>
                <a:r>
                  <a:rPr lang="en-US">
                    <a:noFill/>
                  </a:rPr>
                  <a:t> </a:t>
                </a:r>
              </a:p>
            </p:txBody>
          </p:sp>
        </mc:Fallback>
      </mc:AlternateContent>
      <p:grpSp>
        <p:nvGrpSpPr>
          <p:cNvPr id="4" name="Group 3"/>
          <p:cNvGrpSpPr/>
          <p:nvPr/>
        </p:nvGrpSpPr>
        <p:grpSpPr>
          <a:xfrm>
            <a:off x="4724400" y="2151169"/>
            <a:ext cx="4191000" cy="3944831"/>
            <a:chOff x="2038455" y="834045"/>
            <a:chExt cx="6537460" cy="6023955"/>
          </a:xfrm>
        </p:grpSpPr>
        <p:sp>
          <p:nvSpPr>
            <p:cNvPr id="5" name="Freeform 4"/>
            <p:cNvSpPr/>
            <p:nvPr/>
          </p:nvSpPr>
          <p:spPr>
            <a:xfrm rot="21128319">
              <a:off x="3287804" y="34031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6" name="Freeform 5"/>
            <p:cNvSpPr/>
            <p:nvPr/>
          </p:nvSpPr>
          <p:spPr>
            <a:xfrm rot="217942">
              <a:off x="4546578" y="8593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7" name="Freeform 6"/>
            <p:cNvSpPr/>
            <p:nvPr/>
          </p:nvSpPr>
          <p:spPr>
            <a:xfrm>
              <a:off x="2045097" y="8340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8" name="Oval 7"/>
            <p:cNvSpPr/>
            <p:nvPr/>
          </p:nvSpPr>
          <p:spPr>
            <a:xfrm>
              <a:off x="3984159" y="2871734"/>
              <a:ext cx="1056710" cy="982200"/>
            </a:xfrm>
            <a:prstGeom prst="ellipse">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800" dirty="0"/>
            </a:p>
          </p:txBody>
        </p:sp>
        <p:sp>
          <p:nvSpPr>
            <p:cNvPr id="9" name="Rectangle 8"/>
            <p:cNvSpPr/>
            <p:nvPr/>
          </p:nvSpPr>
          <p:spPr>
            <a:xfrm>
              <a:off x="4457240" y="32850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0" name="TextBox 9"/>
                <p:cNvSpPr txBox="1"/>
                <p:nvPr/>
              </p:nvSpPr>
              <p:spPr>
                <a:xfrm>
                  <a:off x="4267200" y="2872887"/>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267200" y="2872887"/>
                  <a:ext cx="616194" cy="523220"/>
                </a:xfrm>
                <a:prstGeom prst="rect">
                  <a:avLst/>
                </a:prstGeom>
                <a:blipFill rotWithShape="1">
                  <a:blip r:embed="rId3"/>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86400" y="4894700"/>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486400" y="4894700"/>
                  <a:ext cx="626325" cy="523220"/>
                </a:xfrm>
                <a:prstGeom prst="rect">
                  <a:avLst/>
                </a:prstGeom>
                <a:blipFill rotWithShape="1">
                  <a:blip r:embed="rId4"/>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93850" y="3134380"/>
                  <a:ext cx="52575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a:rPr>
                          <m:t>𝒟</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893850" y="3134380"/>
                  <a:ext cx="525750" cy="523220"/>
                </a:xfrm>
                <a:prstGeom prst="rect">
                  <a:avLst/>
                </a:prstGeom>
                <a:blipFill rotWithShape="1">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61246" y="259068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61246" y="2590683"/>
                  <a:ext cx="432048" cy="523220"/>
                </a:xfrm>
                <a:prstGeom prst="rect">
                  <a:avLst/>
                </a:prstGeom>
                <a:blipFill rotWithShape="1">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10000" y="461153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4611533"/>
                  <a:ext cx="432048" cy="523220"/>
                </a:xfrm>
                <a:prstGeom prst="rect">
                  <a:avLst/>
                </a:prstGeom>
                <a:blipFill rotWithShape="1">
                  <a:blip r:embed="rId7"/>
                  <a:stretch>
                    <a:fillRect r="-78261"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67000" y="1828800"/>
                  <a:ext cx="2960089"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667000" y="1828800"/>
                  <a:ext cx="2960089" cy="578685"/>
                </a:xfrm>
                <a:prstGeom prst="rect">
                  <a:avLst/>
                </a:prstGeom>
                <a:blipFill rotWithShape="1">
                  <a:blip r:embed="rId8"/>
                  <a:stretch>
                    <a:fillRect b="-1613"/>
                  </a:stretch>
                </a:blipFill>
              </p:spPr>
              <p:txBody>
                <a:bodyPr/>
                <a:lstStyle/>
                <a:p>
                  <a:r>
                    <a:rPr lang="en-US">
                      <a:noFill/>
                    </a:rPr>
                    <a:t> </a:t>
                  </a:r>
                </a:p>
              </p:txBody>
            </p:sp>
          </mc:Fallback>
        </mc:AlternateContent>
        <p:sp>
          <p:nvSpPr>
            <p:cNvPr id="16" name="Freeform 15"/>
            <p:cNvSpPr/>
            <p:nvPr/>
          </p:nvSpPr>
          <p:spPr>
            <a:xfrm>
              <a:off x="2038455" y="8498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7" name="Plus 16"/>
            <p:cNvSpPr/>
            <p:nvPr/>
          </p:nvSpPr>
          <p:spPr>
            <a:xfrm>
              <a:off x="5486400" y="4800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8" name="Slide Number Placeholder 17"/>
          <p:cNvSpPr>
            <a:spLocks noGrp="1"/>
          </p:cNvSpPr>
          <p:nvPr>
            <p:ph type="sldNum" sz="quarter" idx="12"/>
          </p:nvPr>
        </p:nvSpPr>
        <p:spPr/>
        <p:txBody>
          <a:bodyPr/>
          <a:lstStyle/>
          <a:p>
            <a:fld id="{F540F1F0-DFD0-43E9-B762-BAD634239193}" type="slidenum">
              <a:rPr lang="en-US" smtClean="0"/>
              <a:t>34</a:t>
            </a:fld>
            <a:endParaRPr lang="en-US"/>
          </a:p>
        </p:txBody>
      </p:sp>
    </p:spTree>
    <p:extLst>
      <p:ext uri="{BB962C8B-B14F-4D97-AF65-F5344CB8AC3E}">
        <p14:creationId xmlns:p14="http://schemas.microsoft.com/office/powerpoint/2010/main" val="33928497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defender winning region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8962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35</a:t>
            </a:fld>
            <a:endParaRPr lang="en-US"/>
          </a:p>
        </p:txBody>
      </p:sp>
    </p:spTree>
    <p:extLst>
      <p:ext uri="{BB962C8B-B14F-4D97-AF65-F5344CB8AC3E}">
        <p14:creationId xmlns:p14="http://schemas.microsoft.com/office/powerpoint/2010/main" val="38770665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reach-avoid slice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For a path, 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regions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winning region for the path</a:t>
                </a:r>
              </a:p>
              <a:p>
                <a:pPr marL="514350" indent="-514350">
                  <a:buFont typeface="+mj-lt"/>
                  <a:buAutoNum type="arabicPeriod"/>
                </a:pPr>
                <a:endParaRPr lang="en-US" dirty="0"/>
              </a:p>
              <a:p>
                <a:pPr marL="514350" indent="-514350">
                  <a:buFont typeface="+mj-lt"/>
                  <a:buAutoNum type="arabicPeriod"/>
                </a:pPr>
                <a:r>
                  <a:rPr lang="en-US" dirty="0" smtClean="0"/>
                  <a:t>Repeat for many paths and take union of </a:t>
                </a:r>
                <a14:m>
                  <m:oMath xmlns:m="http://schemas.openxmlformats.org/officeDocument/2006/math">
                    <m:r>
                      <a:rPr lang="en-US" b="0" i="1" smtClean="0">
                        <a:latin typeface="Cambria Math"/>
                      </a:rPr>
                      <m:t>𝒟</m:t>
                    </m:r>
                  </m:oMath>
                </a14:m>
                <a:r>
                  <a:rPr lang="en-US" dirty="0" smtClean="0"/>
                  <a:t>’s </a:t>
                </a:r>
                <a14:m>
                  <m:oMath xmlns:m="http://schemas.openxmlformats.org/officeDocument/2006/math">
                    <m:r>
                      <a:rPr lang="en-US" b="0" i="1" smtClean="0">
                        <a:latin typeface="Cambria Math"/>
                      </a:rPr>
                      <m:t>⇒</m:t>
                    </m:r>
                  </m:oMath>
                </a14:m>
                <a:r>
                  <a:rPr lang="en-US" dirty="0" smtClean="0"/>
                  <a:t> reach-avoid slice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926" t="-2965" r="-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540F1F0-DFD0-43E9-B762-BAD634239193}" type="slidenum">
              <a:rPr lang="en-US" smtClean="0"/>
              <a:t>36</a:t>
            </a:fld>
            <a:endParaRPr lang="en-US"/>
          </a:p>
        </p:txBody>
      </p:sp>
    </p:spTree>
    <p:extLst>
      <p:ext uri="{BB962C8B-B14F-4D97-AF65-F5344CB8AC3E}">
        <p14:creationId xmlns:p14="http://schemas.microsoft.com/office/powerpoint/2010/main" val="4005791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reach-avoid slice</a:t>
            </a:r>
            <a:endParaRPr lang="en-US" dirty="0"/>
          </a:p>
        </p:txBody>
      </p:sp>
      <p:pic>
        <p:nvPicPr>
          <p:cNvPr id="4" name="dregions fast.mp4">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8800" y="1295400"/>
            <a:ext cx="5486400" cy="5486400"/>
          </a:xfrm>
        </p:spPr>
      </p:pic>
      <p:sp>
        <p:nvSpPr>
          <p:cNvPr id="3" name="Slide Number Placeholder 2"/>
          <p:cNvSpPr>
            <a:spLocks noGrp="1"/>
          </p:cNvSpPr>
          <p:nvPr>
            <p:ph type="sldNum" sz="quarter" idx="12"/>
          </p:nvPr>
        </p:nvSpPr>
        <p:spPr/>
        <p:txBody>
          <a:bodyPr/>
          <a:lstStyle/>
          <a:p>
            <a:fld id="{F540F1F0-DFD0-43E9-B762-BAD634239193}" type="slidenum">
              <a:rPr lang="en-US" smtClean="0"/>
              <a:t>37</a:t>
            </a:fld>
            <a:endParaRPr lang="en-US"/>
          </a:p>
        </p:txBody>
      </p:sp>
    </p:spTree>
    <p:extLst>
      <p:ext uri="{BB962C8B-B14F-4D97-AF65-F5344CB8AC3E}">
        <p14:creationId xmlns:p14="http://schemas.microsoft.com/office/powerpoint/2010/main" val="1896259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 y="1447800"/>
            <a:ext cx="7681913" cy="532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38</a:t>
            </a:fld>
            <a:endParaRPr lang="en-US"/>
          </a:p>
        </p:txBody>
      </p:sp>
    </p:spTree>
    <p:extLst>
      <p:ext uri="{BB962C8B-B14F-4D97-AF65-F5344CB8AC3E}">
        <p14:creationId xmlns:p14="http://schemas.microsoft.com/office/powerpoint/2010/main" val="1026348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paths</a:t>
            </a:r>
            <a:endParaRPr lang="en-US" dirty="0"/>
          </a:p>
        </p:txBody>
      </p:sp>
      <p:pic>
        <p:nvPicPr>
          <p:cNvPr id="4" name="dregions coarse.mp4">
            <a:hlinkClick r:id="" action="ppaction://media"/>
          </p:cNvPr>
          <p:cNvPicPr>
            <a:picLocks noGrp="1"/>
          </p:cNvPicPr>
          <p:nvPr>
            <p:ph idx="1"/>
            <a:videoFile r:link="rId1"/>
            <p:extLst>
              <p:ext uri="{DAA4B4D4-6D71-4841-9C94-3DE7FCFB9230}">
                <p14:media xmlns:p14="http://schemas.microsoft.com/office/powerpoint/2010/main" r:embed="rId2">
                  <p14:trim end="56.6666"/>
                </p14:media>
              </p:ext>
            </p:extLst>
          </p:nvPr>
        </p:nvPicPr>
        <p:blipFill>
          <a:blip r:embed="rId6"/>
          <a:stretch>
            <a:fillRect/>
          </a:stretch>
        </p:blipFill>
        <p:spPr>
          <a:xfrm>
            <a:off x="0" y="1676400"/>
            <a:ext cx="4572000" cy="4572000"/>
          </a:xfrm>
        </p:spPr>
      </p:pic>
      <p:pic>
        <p:nvPicPr>
          <p:cNvPr id="5" name="dregions very coarse.mp4">
            <a:hlinkClick r:id="" action="ppaction://media"/>
          </p:cNvPr>
          <p:cNvPicPr>
            <a:picLocks/>
          </p:cNvPicPr>
          <p:nvPr>
            <a:videoFile r:link="rId4"/>
            <p:extLst>
              <p:ext uri="{DAA4B4D4-6D71-4841-9C94-3DE7FCFB9230}">
                <p14:media xmlns:p14="http://schemas.microsoft.com/office/powerpoint/2010/main" r:embed="rId3"/>
              </p:ext>
            </p:extLst>
          </p:nvPr>
        </p:nvPicPr>
        <p:blipFill>
          <a:blip r:embed="rId6"/>
          <a:stretch>
            <a:fillRect/>
          </a:stretch>
        </p:blipFill>
        <p:spPr>
          <a:xfrm>
            <a:off x="4572000" y="1676400"/>
            <a:ext cx="4572000" cy="4572000"/>
          </a:xfrm>
          <a:prstGeom prst="rect">
            <a:avLst/>
          </a:prstGeom>
        </p:spPr>
      </p:pic>
      <p:sp>
        <p:nvSpPr>
          <p:cNvPr id="3" name="Slide Number Placeholder 2"/>
          <p:cNvSpPr>
            <a:spLocks noGrp="1"/>
          </p:cNvSpPr>
          <p:nvPr>
            <p:ph type="sldNum" sz="quarter" idx="12"/>
          </p:nvPr>
        </p:nvSpPr>
        <p:spPr/>
        <p:txBody>
          <a:bodyPr/>
          <a:lstStyle/>
          <a:p>
            <a:fld id="{F540F1F0-DFD0-43E9-B762-BAD634239193}" type="slidenum">
              <a:rPr lang="en-US" smtClean="0"/>
              <a:t>39</a:t>
            </a:fld>
            <a:endParaRPr lang="en-US"/>
          </a:p>
        </p:txBody>
      </p:sp>
    </p:spTree>
    <p:extLst>
      <p:ext uri="{BB962C8B-B14F-4D97-AF65-F5344CB8AC3E}">
        <p14:creationId xmlns:p14="http://schemas.microsoft.com/office/powerpoint/2010/main" val="1172106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grpSp>
        <p:nvGrpSpPr>
          <p:cNvPr id="50" name="Group 49"/>
          <p:cNvGrpSpPr/>
          <p:nvPr/>
        </p:nvGrpSpPr>
        <p:grpSpPr>
          <a:xfrm>
            <a:off x="685800" y="1066800"/>
            <a:ext cx="7543800" cy="5486400"/>
            <a:chOff x="457200" y="881336"/>
            <a:chExt cx="8001000" cy="5976664"/>
          </a:xfrm>
        </p:grpSpPr>
        <p:sp>
          <p:nvSpPr>
            <p:cNvPr id="27" name="Freeform 2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28" name="Oval 27"/>
                <p:cNvSpPr/>
                <p:nvPr/>
              </p:nvSpPr>
              <p:spPr>
                <a:xfrm rot="1977258" flipH="1">
                  <a:off x="5423123" y="4086548"/>
                  <a:ext cx="1580657" cy="432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m:rPr>
                                <m:sty m:val="p"/>
                              </m:rPr>
                              <a:rPr lang="en-US" sz="2800" b="0" i="0" smtClean="0">
                                <a:latin typeface="Cambria Math"/>
                              </a:rPr>
                              <m:t>Ω</m:t>
                            </m:r>
                          </m:e>
                          <m:sub>
                            <m:r>
                              <a:rPr lang="en-US" sz="2800" b="0" i="1" smtClean="0">
                                <a:latin typeface="Cambria Math"/>
                              </a:rPr>
                              <m:t>𝑜𝑏𝑠</m:t>
                            </m:r>
                          </m:sub>
                        </m:sSub>
                      </m:oMath>
                    </m:oMathPara>
                  </a14:m>
                  <a:endParaRPr lang="en-CA" sz="2800" dirty="0"/>
                </a:p>
              </p:txBody>
            </p:sp>
          </mc:Choice>
          <mc:Fallback xmlns="">
            <p:sp>
              <p:nvSpPr>
                <p:cNvPr id="28" name="Oval 2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p:cNvSpPr/>
                <p:nvPr/>
              </p:nvSpPr>
              <p:spPr>
                <a:xfrm>
                  <a:off x="3993704" y="2173707"/>
                  <a:ext cx="1104905" cy="5781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a:rPr>
                            </m:ctrlPr>
                          </m:sSubPr>
                          <m:e>
                            <m:r>
                              <m:rPr>
                                <m:sty m:val="p"/>
                              </m:rPr>
                              <a:rPr lang="en-US" sz="2800">
                                <a:latin typeface="Cambria Math"/>
                              </a:rPr>
                              <m:t>Ω</m:t>
                            </m:r>
                          </m:e>
                          <m:sub>
                            <m:r>
                              <a:rPr lang="en-US" sz="2800" b="0" i="1" smtClean="0">
                                <a:latin typeface="Cambria Math"/>
                              </a:rPr>
                              <m:t>𝑜𝑏𝑠</m:t>
                            </m:r>
                          </m:sub>
                        </m:sSub>
                      </m:oMath>
                    </m:oMathPara>
                  </a14:m>
                  <a:endParaRPr lang="en-CA" sz="2800" dirty="0"/>
                </a:p>
              </p:txBody>
            </p:sp>
          </mc:Choice>
          <mc:Fallback xmlns="">
            <p:sp>
              <p:nvSpPr>
                <p:cNvPr id="29" name="Oval 2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1">
                  <a:blip r:embed="rId3"/>
                  <a:stretch>
                    <a:fillRect/>
                  </a:stretch>
                </a:blipFill>
              </p:spPr>
              <p:txBody>
                <a:bodyPr/>
                <a:lstStyle/>
                <a:p>
                  <a:r>
                    <a:rPr lang="en-US">
                      <a:noFill/>
                    </a:rPr>
                    <a:t> </a:t>
                  </a:r>
                </a:p>
              </p:txBody>
            </p:sp>
          </mc:Fallback>
        </mc:AlternateContent>
        <p:sp>
          <p:nvSpPr>
            <p:cNvPr id="30" name="TextBox 29"/>
            <p:cNvSpPr txBox="1"/>
            <p:nvPr/>
          </p:nvSpPr>
          <p:spPr>
            <a:xfrm>
              <a:off x="850032" y="1494444"/>
              <a:ext cx="1646639" cy="1874036"/>
            </a:xfrm>
            <a:prstGeom prst="rect">
              <a:avLst/>
            </a:prstGeom>
            <a:noFill/>
          </p:spPr>
          <p:txBody>
            <a:bodyPr wrap="square" rtlCol="0">
              <a:spAutoFit/>
            </a:bodyPr>
            <a:lstStyle/>
            <a:p>
              <a:r>
                <a:rPr lang="en-CA" sz="2800" dirty="0" smtClean="0"/>
                <a:t>Target</a:t>
              </a:r>
            </a:p>
            <a:p>
              <a:r>
                <a:rPr lang="en-CA" sz="2800" dirty="0"/>
                <a:t>obstacle</a:t>
              </a:r>
            </a:p>
            <a:p>
              <a:r>
                <a:rPr lang="en-CA" sz="2800" dirty="0" smtClean="0"/>
                <a:t>defender</a:t>
              </a:r>
            </a:p>
            <a:p>
              <a:r>
                <a:rPr lang="en-CA" sz="2800" dirty="0" smtClean="0"/>
                <a:t>attacker</a:t>
              </a:r>
            </a:p>
          </p:txBody>
        </p:sp>
        <p:sp>
          <p:nvSpPr>
            <p:cNvPr id="31" name="Oval 30"/>
            <p:cNvSpPr/>
            <p:nvPr/>
          </p:nvSpPr>
          <p:spPr>
            <a:xfrm>
              <a:off x="457200" y="1594658"/>
              <a:ext cx="437211" cy="381259"/>
            </a:xfrm>
            <a:prstGeom prst="ellipse">
              <a:avLst/>
            </a:pr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32" name="Oval 31"/>
            <p:cNvSpPr/>
            <p:nvPr/>
          </p:nvSpPr>
          <p:spPr>
            <a:xfrm>
              <a:off x="539472" y="2065598"/>
              <a:ext cx="222528" cy="3303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33" name="TextBox 32"/>
                <p:cNvSpPr txBox="1"/>
                <p:nvPr/>
              </p:nvSpPr>
              <p:spPr>
                <a:xfrm>
                  <a:off x="2553544" y="2417774"/>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a:rPr>
                          <m:t>Ω</m:t>
                        </m:r>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769568" y="1601416"/>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m:t>
                        </m:r>
                        <m:r>
                          <m:rPr>
                            <m:sty m:val="p"/>
                          </m:rPr>
                          <a:rPr lang="en-US" sz="2800" b="0" i="0" smtClean="0">
                            <a:latin typeface="Cambria Math"/>
                          </a:rPr>
                          <m:t>Ω</m:t>
                        </m:r>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769568" y="1601416"/>
                  <a:ext cx="576064"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019800" y="3271317"/>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i="1" dirty="0"/>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335030" y="1969150"/>
                  <a:ext cx="12830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1</m:t>
                            </m:r>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𝑛</m:t>
                            </m:r>
                          </m:sub>
                        </m:sSub>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6335030" y="1969150"/>
                  <a:ext cx="1283074" cy="523220"/>
                </a:xfrm>
                <a:prstGeom prst="rect">
                  <a:avLst/>
                </a:prstGeom>
                <a:blipFill rotWithShape="1">
                  <a:blip r:embed="rId7"/>
                  <a:stretch>
                    <a:fillRect r="-20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584424" y="4117922"/>
                  <a:ext cx="12830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1</m:t>
                            </m:r>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𝑛</m:t>
                            </m:r>
                          </m:sub>
                        </m:sSub>
                      </m:oMath>
                    </m:oMathPara>
                  </a14:m>
                  <a:endParaRPr lang="en-US" sz="28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584424" y="4117922"/>
                  <a:ext cx="1283074" cy="523220"/>
                </a:xfrm>
                <a:prstGeom prst="rect">
                  <a:avLst/>
                </a:prstGeom>
                <a:blipFill rotWithShape="1">
                  <a:blip r:embed="rId8"/>
                  <a:stretch>
                    <a:fillRect r="-20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25961" y="1729821"/>
                  <a:ext cx="1153213" cy="5577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m:rPr>
                                <m:sty m:val="p"/>
                              </m:rPr>
                              <a:rPr lang="en-US" sz="2800" b="0" i="0" smtClean="0">
                                <a:latin typeface="Cambria Math"/>
                              </a:rPr>
                              <m:t>Ω</m:t>
                            </m:r>
                          </m:e>
                          <m:sub>
                            <m:r>
                              <a:rPr lang="en-US" sz="2800" b="0" i="1" smtClean="0">
                                <a:latin typeface="Cambria Math"/>
                              </a:rPr>
                              <m:t>𝑓𝑟𝑒𝑒</m:t>
                            </m:r>
                          </m:sub>
                        </m:sSub>
                      </m:oMath>
                    </m:oMathPara>
                  </a14:m>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225961" y="1729821"/>
                  <a:ext cx="1153213" cy="557717"/>
                </a:xfrm>
                <a:prstGeom prst="rect">
                  <a:avLst/>
                </a:prstGeom>
                <a:blipFill rotWithShape="1">
                  <a:blip r:embed="rId9"/>
                  <a:stretch>
                    <a:fillRect/>
                  </a:stretch>
                </a:blipFill>
              </p:spPr>
              <p:txBody>
                <a:bodyPr/>
                <a:lstStyle/>
                <a:p>
                  <a:r>
                    <a:rPr lang="en-US">
                      <a:noFill/>
                    </a:rPr>
                    <a:t> </a:t>
                  </a:r>
                </a:p>
              </p:txBody>
            </p:sp>
          </mc:Fallback>
        </mc:AlternateContent>
        <p:sp>
          <p:nvSpPr>
            <p:cNvPr id="39" name="Plus 38"/>
            <p:cNvSpPr/>
            <p:nvPr/>
          </p:nvSpPr>
          <p:spPr>
            <a:xfrm>
              <a:off x="3584424" y="343994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Plus 39"/>
            <p:cNvSpPr/>
            <p:nvPr/>
          </p:nvSpPr>
          <p:spPr>
            <a:xfrm>
              <a:off x="4497767" y="386966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Plus 40"/>
            <p:cNvSpPr/>
            <p:nvPr/>
          </p:nvSpPr>
          <p:spPr>
            <a:xfrm>
              <a:off x="3879043" y="476138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Plus 41"/>
            <p:cNvSpPr/>
            <p:nvPr/>
          </p:nvSpPr>
          <p:spPr>
            <a:xfrm>
              <a:off x="5476589" y="491378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Plus 42"/>
            <p:cNvSpPr/>
            <p:nvPr/>
          </p:nvSpPr>
          <p:spPr>
            <a:xfrm>
              <a:off x="533400" y="2890317"/>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6-Point Star 43"/>
            <p:cNvSpPr/>
            <p:nvPr/>
          </p:nvSpPr>
          <p:spPr>
            <a:xfrm>
              <a:off x="6195547" y="1616201"/>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6-Point Star 44"/>
            <p:cNvSpPr/>
            <p:nvPr/>
          </p:nvSpPr>
          <p:spPr>
            <a:xfrm>
              <a:off x="6848551" y="252850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6-Point Star 45"/>
            <p:cNvSpPr/>
            <p:nvPr/>
          </p:nvSpPr>
          <p:spPr>
            <a:xfrm>
              <a:off x="7280350" y="1616201"/>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6-Point Star 46"/>
            <p:cNvSpPr/>
            <p:nvPr/>
          </p:nvSpPr>
          <p:spPr>
            <a:xfrm>
              <a:off x="7490088" y="27901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567933" y="3439940"/>
              <a:ext cx="523928" cy="396044"/>
            </a:xfrm>
            <a:prstGeom prst="ellipse">
              <a:avLst/>
            </a:pr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49" name="6-Point Star 48"/>
            <p:cNvSpPr/>
            <p:nvPr/>
          </p:nvSpPr>
          <p:spPr>
            <a:xfrm>
              <a:off x="547789" y="251236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1" name="TextBox 50"/>
              <p:cNvSpPr txBox="1"/>
              <p:nvPr/>
            </p:nvSpPr>
            <p:spPr>
              <a:xfrm>
                <a:off x="228600" y="4419600"/>
                <a:ext cx="3581400" cy="23308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acc>
                            <m:accPr>
                              <m:chr m:val="̇"/>
                              <m:ctrlPr>
                                <a:rPr lang="en-US" sz="2800" b="0" i="1" smtClean="0">
                                  <a:latin typeface="Cambria Math"/>
                                </a:rPr>
                              </m:ctrlPr>
                            </m:accPr>
                            <m:e>
                              <m:r>
                                <a:rPr lang="en-US" sz="2800" b="0" i="1" smtClean="0">
                                  <a:latin typeface="Cambria Math"/>
                                </a:rPr>
                                <m:t>𝑥</m:t>
                              </m:r>
                            </m:e>
                          </m:acc>
                        </m:e>
                        <m:sub>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𝑖</m:t>
                              </m:r>
                            </m:sub>
                          </m:sSub>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𝑣</m:t>
                          </m:r>
                        </m:e>
                        <m:sub>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𝑖</m:t>
                              </m:r>
                            </m:sub>
                          </m:sSub>
                        </m:sub>
                      </m:sSub>
                      <m:sSub>
                        <m:sSubPr>
                          <m:ctrlPr>
                            <a:rPr lang="en-US" sz="2800" b="0" i="1" smtClean="0">
                              <a:latin typeface="Cambria Math"/>
                            </a:rPr>
                          </m:ctrlPr>
                        </m:sSubPr>
                        <m:e>
                          <m:r>
                            <a:rPr lang="en-US" sz="2800" b="0" i="1" smtClean="0">
                              <a:latin typeface="Cambria Math"/>
                            </a:rPr>
                            <m:t>𝑎</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oMath>
                  </m:oMathPara>
                </a14:m>
                <a:endParaRPr lang="en-US" sz="2800" b="0" dirty="0" smtClean="0"/>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acc>
                            <m:accPr>
                              <m:chr m:val="̇"/>
                              <m:ctrlPr>
                                <a:rPr lang="en-US" sz="2800" b="0" i="1" smtClean="0">
                                  <a:latin typeface="Cambria Math"/>
                                </a:rPr>
                              </m:ctrlPr>
                            </m:accPr>
                            <m:e>
                              <m:r>
                                <a:rPr lang="en-US" sz="2800" b="0" i="1" smtClean="0">
                                  <a:latin typeface="Cambria Math"/>
                                </a:rPr>
                                <m:t>𝑥</m:t>
                              </m:r>
                            </m:e>
                          </m:acc>
                        </m:e>
                        <m:sub>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𝑖</m:t>
                              </m:r>
                            </m:sub>
                          </m:sSub>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𝑣</m:t>
                          </m:r>
                        </m:e>
                        <m:sub>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𝑖</m:t>
                              </m:r>
                            </m:sub>
                          </m:sSub>
                        </m:sub>
                      </m:sSub>
                      <m:sSub>
                        <m:sSubPr>
                          <m:ctrlPr>
                            <a:rPr lang="en-US" sz="2800" b="0" i="1" smtClean="0">
                              <a:latin typeface="Cambria Math"/>
                            </a:rPr>
                          </m:ctrlPr>
                        </m:sSubPr>
                        <m:e>
                          <m:r>
                            <a:rPr lang="en-US" sz="2800" b="0" i="1" smtClean="0">
                              <a:latin typeface="Cambria Math"/>
                            </a:rPr>
                            <m:t>𝑑</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oMath>
                  </m:oMathPara>
                </a14:m>
                <a:endParaRPr lang="en-US" sz="2800" dirty="0" smtClean="0"/>
              </a:p>
              <a:p>
                <a:pPr/>
                <a14:m>
                  <m:oMathPara xmlns:m="http://schemas.openxmlformats.org/officeDocument/2006/math">
                    <m:oMathParaPr>
                      <m:jc m:val="centerGroup"/>
                    </m:oMathParaPr>
                    <m:oMath xmlns:m="http://schemas.openxmlformats.org/officeDocument/2006/math">
                      <m:r>
                        <a:rPr lang="en-US" sz="2800" b="0" i="1" smtClean="0">
                          <a:latin typeface="Cambria Math"/>
                        </a:rPr>
                        <m:t>𝑖</m:t>
                      </m:r>
                      <m:r>
                        <a:rPr lang="en-US" sz="2800" b="0" i="1" smtClean="0">
                          <a:latin typeface="Cambria Math"/>
                        </a:rPr>
                        <m:t>=1,…,</m:t>
                      </m:r>
                      <m:r>
                        <a:rPr lang="en-US" sz="2800" b="0" i="1" smtClean="0">
                          <a:latin typeface="Cambria Math"/>
                        </a:rPr>
                        <m:t>𝑁</m:t>
                      </m:r>
                    </m:oMath>
                  </m:oMathPara>
                </a14:m>
                <a:endParaRPr lang="en-US" sz="2800" dirty="0" smtClean="0"/>
              </a:p>
              <a:p>
                <a:endParaRPr lang="en-US" sz="2800" dirty="0"/>
              </a:p>
              <a:p>
                <a:pPr algn="ctr"/>
                <a14:m>
                  <m:oMath xmlns:m="http://schemas.openxmlformats.org/officeDocument/2006/math">
                    <m:sSub>
                      <m:sSubPr>
                        <m:ctrlPr>
                          <a:rPr lang="en-US" sz="2800" b="0" i="1" smtClean="0">
                            <a:latin typeface="Cambria Math"/>
                          </a:rPr>
                        </m:ctrlPr>
                      </m:sSubPr>
                      <m:e>
                        <m:r>
                          <a:rPr lang="en-US" sz="2800" b="0" i="1" smtClean="0">
                            <a:latin typeface="Cambria Math"/>
                          </a:rPr>
                          <m:t>𝑎</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r>
                      <a:rPr lang="en-US" sz="2800" b="0" i="1" smtClean="0">
                        <a:latin typeface="Cambria Math"/>
                      </a:rPr>
                      <m:t>,</m:t>
                    </m:r>
                    <m:sSub>
                      <m:sSubPr>
                        <m:ctrlPr>
                          <a:rPr lang="en-US" sz="2800" b="0" i="1" smtClean="0">
                            <a:latin typeface="Cambria Math"/>
                          </a:rPr>
                        </m:ctrlPr>
                      </m:sSubPr>
                      <m:e>
                        <m:r>
                          <a:rPr lang="en-US" sz="2800" b="0" i="1" smtClean="0">
                            <a:latin typeface="Cambria Math"/>
                          </a:rPr>
                          <m:t>𝑑</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r>
                      <a:rPr lang="en-US" sz="2800" b="0" i="1" smtClean="0">
                        <a:latin typeface="Cambria Math"/>
                      </a:rPr>
                      <m:t>∈</m:t>
                    </m:r>
                  </m:oMath>
                </a14:m>
                <a:r>
                  <a:rPr lang="en-US" sz="2800" dirty="0" smtClean="0"/>
                  <a:t> unit disk</a:t>
                </a:r>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28600" y="4419600"/>
                <a:ext cx="3581400" cy="2330895"/>
              </a:xfrm>
              <a:prstGeom prst="rect">
                <a:avLst/>
              </a:prstGeom>
              <a:blipFill rotWithShape="1">
                <a:blip r:embed="rId10"/>
                <a:stretch>
                  <a:fillRect r="-1704" b="-65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4</a:t>
            </a:fld>
            <a:endParaRPr lang="en-US"/>
          </a:p>
        </p:txBody>
      </p:sp>
    </p:spTree>
    <p:extLst>
      <p:ext uri="{BB962C8B-B14F-4D97-AF65-F5344CB8AC3E}">
        <p14:creationId xmlns:p14="http://schemas.microsoft.com/office/powerpoint/2010/main" val="21011869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487362"/>
          </a:xfrm>
        </p:spPr>
        <p:txBody>
          <a:bodyPr>
            <a:normAutofit fontScale="90000"/>
          </a:bodyPr>
          <a:lstStyle/>
          <a:p>
            <a:r>
              <a:rPr lang="en-US" dirty="0" smtClean="0"/>
              <a:t>Number of paths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2892" y="524664"/>
            <a:ext cx="5602308" cy="632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40</a:t>
            </a:fld>
            <a:endParaRPr lang="en-US"/>
          </a:p>
        </p:txBody>
      </p:sp>
    </p:spTree>
    <p:extLst>
      <p:ext uri="{BB962C8B-B14F-4D97-AF65-F5344CB8AC3E}">
        <p14:creationId xmlns:p14="http://schemas.microsoft.com/office/powerpoint/2010/main" val="512429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Scaling up to </a:t>
                </a:r>
                <a14:m>
                  <m:oMath xmlns:m="http://schemas.openxmlformats.org/officeDocument/2006/math">
                    <m:r>
                      <a:rPr lang="en-US" i="1">
                        <a:latin typeface="Cambria Math"/>
                      </a:rPr>
                      <m:t>𝑁</m:t>
                    </m:r>
                  </m:oMath>
                </a14:m>
                <a:r>
                  <a:rPr lang="en-US" dirty="0"/>
                  <a:t> vs. </a:t>
                </a:r>
                <a14:m>
                  <m:oMath xmlns:m="http://schemas.openxmlformats.org/officeDocument/2006/math">
                    <m:r>
                      <a:rPr lang="en-US" i="1">
                        <a:latin typeface="Cambria Math"/>
                      </a:rPr>
                      <m:t>𝑁</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Compute the set of paths</a:t>
                </a:r>
              </a:p>
              <a:p>
                <a:pPr marL="514350" indent="-514350">
                  <a:buFont typeface="+mj-lt"/>
                  <a:buAutoNum type="arabicPeriod"/>
                </a:pPr>
                <a:endParaRPr lang="en-US" dirty="0" smtClean="0"/>
              </a:p>
              <a:p>
                <a:pPr marL="514350" indent="-514350">
                  <a:buFont typeface="+mj-lt"/>
                  <a:buAutoNum type="arabicPeriod"/>
                </a:pPr>
                <a:r>
                  <a:rPr lang="en-US" dirty="0" smtClean="0">
                    <a:solidFill>
                      <a:schemeClr val="bg1"/>
                    </a:solidFill>
                  </a:rPr>
                  <a:t>For every path</a:t>
                </a:r>
              </a:p>
              <a:p>
                <a:pPr marL="914400" lvl="1" indent="-514350">
                  <a:buFont typeface="+mj-lt"/>
                  <a:buAutoNum type="arabicPeriod"/>
                </a:pPr>
                <a:r>
                  <a:rPr lang="en-US" dirty="0" smtClean="0">
                    <a:solidFill>
                      <a:schemeClr val="bg1"/>
                    </a:solidFill>
                  </a:rPr>
                  <a:t>find </a:t>
                </a:r>
                <a14:m>
                  <m:oMath xmlns:m="http://schemas.openxmlformats.org/officeDocument/2006/math">
                    <m:sSup>
                      <m:sSupPr>
                        <m:ctrlPr>
                          <a:rPr lang="en-US" b="0" i="1" smtClean="0">
                            <a:solidFill>
                              <a:schemeClr val="bg1"/>
                            </a:solidFill>
                            <a:latin typeface="Cambria Math"/>
                          </a:rPr>
                        </m:ctrlPr>
                      </m:sSupPr>
                      <m:e>
                        <m:r>
                          <a:rPr lang="en-US" b="0" i="1" smtClean="0">
                            <a:solidFill>
                              <a:schemeClr val="bg1"/>
                            </a:solidFill>
                            <a:latin typeface="Cambria Math"/>
                          </a:rPr>
                          <m:t>𝑝</m:t>
                        </m:r>
                      </m:e>
                      <m:sup>
                        <m:r>
                          <a:rPr lang="en-US" b="0" i="1" smtClean="0">
                            <a:solidFill>
                              <a:schemeClr val="bg1"/>
                            </a:solidFill>
                            <a:latin typeface="Cambria Math"/>
                          </a:rPr>
                          <m:t>∗</m:t>
                        </m:r>
                      </m:sup>
                    </m:sSup>
                  </m:oMath>
                </a14:m>
                <a:endParaRPr lang="en-US" dirty="0" smtClean="0">
                  <a:solidFill>
                    <a:schemeClr val="bg1"/>
                  </a:solidFill>
                </a:endParaRPr>
              </a:p>
              <a:p>
                <a:pPr marL="914400" lvl="1" indent="-514350">
                  <a:buFont typeface="+mj-lt"/>
                  <a:buAutoNum type="arabicPeriod"/>
                </a:pPr>
                <a:r>
                  <a:rPr lang="en-US" dirty="0" smtClean="0">
                    <a:solidFill>
                      <a:schemeClr val="bg1"/>
                    </a:solidFill>
                  </a:rPr>
                  <a:t>Compute induced </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a:rPr>
                          <m:t>ℛ</m:t>
                        </m:r>
                      </m:e>
                      <m:sub>
                        <m:r>
                          <a:rPr lang="en-US" b="0" i="1" smtClean="0">
                            <a:solidFill>
                              <a:schemeClr val="bg1"/>
                            </a:solidFill>
                            <a:latin typeface="Cambria Math"/>
                          </a:rPr>
                          <m:t>𝑎</m:t>
                        </m:r>
                      </m:sub>
                    </m:sSub>
                    <m:r>
                      <a:rPr lang="en-US" b="0" i="1" smtClean="0">
                        <a:solidFill>
                          <a:schemeClr val="bg1"/>
                        </a:solidFill>
                        <a:latin typeface="Cambria Math"/>
                      </a:rPr>
                      <m:t>,</m:t>
                    </m:r>
                    <m:sSub>
                      <m:sSubPr>
                        <m:ctrlPr>
                          <a:rPr lang="en-US" b="0" i="1" smtClean="0">
                            <a:solidFill>
                              <a:schemeClr val="bg1"/>
                            </a:solidFill>
                            <a:latin typeface="Cambria Math"/>
                          </a:rPr>
                        </m:ctrlPr>
                      </m:sSubPr>
                      <m:e>
                        <m:r>
                          <a:rPr lang="en-US" b="0" i="1" smtClean="0">
                            <a:solidFill>
                              <a:schemeClr val="bg1"/>
                            </a:solidFill>
                            <a:latin typeface="Cambria Math"/>
                          </a:rPr>
                          <m:t>ℛ</m:t>
                        </m:r>
                      </m:e>
                      <m:sub>
                        <m:r>
                          <a:rPr lang="en-US" b="0" i="1" smtClean="0">
                            <a:solidFill>
                              <a:schemeClr val="bg1"/>
                            </a:solidFill>
                            <a:latin typeface="Cambria Math"/>
                          </a:rPr>
                          <m:t>𝑏</m:t>
                        </m:r>
                      </m:sub>
                    </m:sSub>
                  </m:oMath>
                </a14:m>
                <a:endParaRPr lang="en-US" dirty="0" smtClean="0">
                  <a:solidFill>
                    <a:schemeClr val="bg1"/>
                  </a:solidFill>
                </a:endParaRPr>
              </a:p>
              <a:p>
                <a:pPr marL="914400" lvl="1" indent="-514350">
                  <a:buFont typeface="+mj-lt"/>
                  <a:buAutoNum type="arabicPeriod"/>
                </a:pPr>
                <a:r>
                  <a:rPr lang="en-US" dirty="0" smtClean="0">
                    <a:solidFill>
                      <a:schemeClr val="bg1"/>
                    </a:solidFill>
                  </a:rPr>
                  <a:t>Compute </a:t>
                </a:r>
                <a14:m>
                  <m:oMath xmlns:m="http://schemas.openxmlformats.org/officeDocument/2006/math">
                    <m:r>
                      <a:rPr lang="en-US" b="0" i="1" smtClean="0">
                        <a:solidFill>
                          <a:schemeClr val="bg1"/>
                        </a:solidFill>
                        <a:latin typeface="Cambria Math"/>
                      </a:rPr>
                      <m:t>𝒟</m:t>
                    </m:r>
                  </m:oMath>
                </a14:m>
                <a:endParaRPr lang="en-US" dirty="0" smtClean="0">
                  <a:solidFill>
                    <a:schemeClr val="bg1"/>
                  </a:solidFill>
                </a:endParaRP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smtClean="0">
                    <a:solidFill>
                      <a:schemeClr val="bg1"/>
                    </a:solidFill>
                  </a:rPr>
                  <a:t>Repeat 1 and 2 for every attacker</a:t>
                </a:r>
                <a:endParaRPr 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926" t="-2022" b="-2965"/>
                </a:stretch>
              </a:blipFill>
            </p:spPr>
            <p:txBody>
              <a:bodyPr/>
              <a:lstStyle/>
              <a:p>
                <a:r>
                  <a:rPr lang="en-US">
                    <a:noFill/>
                  </a:rPr>
                  <a:t> </a:t>
                </a:r>
              </a:p>
            </p:txBody>
          </p:sp>
        </mc:Fallback>
      </mc:AlternateContent>
      <p:pic>
        <p:nvPicPr>
          <p:cNvPr id="7" name="compute paths fast.mp4">
            <a:hlinkClick r:id="" action="ppaction://media"/>
          </p:cNvPr>
          <p:cNvPicPr>
            <a:picLocks noChangeAspect="1"/>
          </p:cNvPicPr>
          <p:nvPr>
            <a:videoFile r:link="rId1"/>
            <p:extLst>
              <p:ext uri="{DAA4B4D4-6D71-4841-9C94-3DE7FCFB9230}">
                <p14:media xmlns:p14="http://schemas.microsoft.com/office/powerpoint/2010/main" r:embed="rId2">
                  <p14:trim end="94.6666"/>
                </p14:media>
              </p:ext>
            </p:extLst>
          </p:nvPr>
        </p:nvPicPr>
        <p:blipFill>
          <a:blip r:embed="rId6"/>
          <a:stretch>
            <a:fillRect/>
          </a:stretch>
        </p:blipFill>
        <p:spPr>
          <a:xfrm>
            <a:off x="1600200" y="2133600"/>
            <a:ext cx="6096000" cy="4572000"/>
          </a:xfrm>
          <a:prstGeom prst="rect">
            <a:avLst/>
          </a:prstGeom>
        </p:spPr>
      </p:pic>
      <p:sp>
        <p:nvSpPr>
          <p:cNvPr id="4" name="Slide Number Placeholder 3"/>
          <p:cNvSpPr>
            <a:spLocks noGrp="1"/>
          </p:cNvSpPr>
          <p:nvPr>
            <p:ph type="sldNum" sz="quarter" idx="12"/>
          </p:nvPr>
        </p:nvSpPr>
        <p:spPr/>
        <p:txBody>
          <a:bodyPr/>
          <a:lstStyle/>
          <a:p>
            <a:fld id="{F540F1F0-DFD0-43E9-B762-BAD634239193}" type="slidenum">
              <a:rPr lang="en-US" smtClean="0"/>
              <a:t>41</a:t>
            </a:fld>
            <a:endParaRPr lang="en-US"/>
          </a:p>
        </p:txBody>
      </p:sp>
    </p:spTree>
    <p:extLst>
      <p:ext uri="{BB962C8B-B14F-4D97-AF65-F5344CB8AC3E}">
        <p14:creationId xmlns:p14="http://schemas.microsoft.com/office/powerpoint/2010/main" val="3167818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Scaling up to </a:t>
                </a:r>
                <a14:m>
                  <m:oMath xmlns:m="http://schemas.openxmlformats.org/officeDocument/2006/math">
                    <m:r>
                      <a:rPr lang="en-US" b="0" i="1" smtClean="0">
                        <a:latin typeface="Cambria Math"/>
                      </a:rPr>
                      <m:t>𝑁</m:t>
                    </m:r>
                  </m:oMath>
                </a14:m>
                <a:r>
                  <a:rPr lang="en-US" dirty="0" smtClean="0"/>
                  <a:t> vs. </a:t>
                </a:r>
                <a14:m>
                  <m:oMath xmlns:m="http://schemas.openxmlformats.org/officeDocument/2006/math">
                    <m:r>
                      <a:rPr lang="en-US" b="0" i="1" smtClean="0">
                        <a:latin typeface="Cambria Math"/>
                      </a:rPr>
                      <m:t>𝑁</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Compute the set of paths</a:t>
                </a:r>
              </a:p>
              <a:p>
                <a:pPr marL="514350" indent="-514350">
                  <a:buFont typeface="+mj-lt"/>
                  <a:buAutoNum type="arabicPeriod"/>
                </a:pPr>
                <a:endParaRPr lang="en-US" dirty="0" smtClean="0"/>
              </a:p>
              <a:p>
                <a:pPr marL="514350" indent="-514350">
                  <a:buFont typeface="+mj-lt"/>
                  <a:buAutoNum type="arabicPeriod"/>
                </a:pPr>
                <a:r>
                  <a:rPr lang="en-US" dirty="0" smtClean="0"/>
                  <a:t>For every path</a:t>
                </a:r>
              </a:p>
              <a:p>
                <a:pPr marL="914400" lvl="1" indent="-514350">
                  <a:buFont typeface="+mj-lt"/>
                  <a:buAutoNum type="arabicPeriod"/>
                </a:pPr>
                <a:r>
                  <a:rPr lang="en-US" dirty="0" smtClean="0"/>
                  <a:t>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914400" lvl="1" indent="-514350">
                  <a:buFont typeface="+mj-lt"/>
                  <a:buAutoNum type="arabicPeriod"/>
                </a:pPr>
                <a:r>
                  <a:rPr lang="en-US" dirty="0" smtClean="0"/>
                  <a:t>Compute induced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914400" lvl="1" indent="-514350">
                  <a:buFont typeface="+mj-lt"/>
                  <a:buAutoNum type="arabicPeriod"/>
                </a:pPr>
                <a:r>
                  <a:rPr lang="en-US" dirty="0" smtClean="0"/>
                  <a:t>Compute </a:t>
                </a:r>
                <a14:m>
                  <m:oMath xmlns:m="http://schemas.openxmlformats.org/officeDocument/2006/math">
                    <m:r>
                      <a:rPr lang="en-US" b="0" i="1" smtClean="0">
                        <a:latin typeface="Cambria Math"/>
                      </a:rPr>
                      <m:t>𝒟</m:t>
                    </m:r>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Repeat 1 and 2 for every attacker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t="-2022" b="-29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540F1F0-DFD0-43E9-B762-BAD634239193}" type="slidenum">
              <a:rPr lang="en-US" smtClean="0"/>
              <a:t>42</a:t>
            </a:fld>
            <a:endParaRPr lang="en-US"/>
          </a:p>
        </p:txBody>
      </p:sp>
    </p:spTree>
    <p:extLst>
      <p:ext uri="{BB962C8B-B14F-4D97-AF65-F5344CB8AC3E}">
        <p14:creationId xmlns:p14="http://schemas.microsoft.com/office/powerpoint/2010/main" val="41481812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Complexity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lstStyle/>
              <a:p>
                <a:pPr marL="0" lvl="1" indent="0" algn="ctr">
                  <a:buNone/>
                </a:pPr>
                <a14:m>
                  <m:oMath xmlns:m="http://schemas.openxmlformats.org/officeDocument/2006/math">
                    <m:r>
                      <a:rPr lang="en-US" b="0" i="1" smtClean="0">
                        <a:latin typeface="Cambria Math"/>
                      </a:rPr>
                      <m:t>1×4</m:t>
                    </m:r>
                    <m:r>
                      <a:rPr lang="en-US" b="0" i="1" smtClean="0">
                        <a:latin typeface="Cambria Math"/>
                      </a:rPr>
                      <m:t>𝑁</m:t>
                    </m:r>
                  </m:oMath>
                </a14:m>
                <a:r>
                  <a:rPr lang="en-US" dirty="0" smtClean="0"/>
                  <a:t>D HJI</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14:m>
                  <m:oMath xmlns:m="http://schemas.openxmlformats.org/officeDocument/2006/math">
                    <m:sSup>
                      <m:sSupPr>
                        <m:ctrlPr>
                          <a:rPr lang="en-US" b="0" i="1" smtClean="0">
                            <a:latin typeface="Cambria Math"/>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latin typeface="+mj-lt"/>
                  </a:rPr>
                  <a:t>D</a:t>
                </a:r>
                <a:r>
                  <a:rPr lang="en-US" dirty="0" smtClean="0"/>
                  <a:t> HJI</a:t>
                </a:r>
              </a:p>
              <a:p>
                <a:pPr marL="342900" lvl="1" indent="-342900">
                  <a:buFont typeface="Arial" pitchFamily="34" charset="0"/>
                  <a:buChar char="•"/>
                </a:pPr>
                <a:endParaRPr lang="en-US" dirty="0" smtClean="0"/>
              </a:p>
              <a:p>
                <a:pPr marL="0" lvl="1" indent="0">
                  <a:buNone/>
                </a:pPr>
                <a:endParaRPr lang="en-US" dirty="0" smtClean="0"/>
              </a:p>
              <a:p>
                <a:pPr marL="0" lvl="1" indent="0" algn="ctr">
                  <a:buNone/>
                </a:pPr>
                <a14:m>
                  <m:oMath xmlns:m="http://schemas.openxmlformats.org/officeDocument/2006/math">
                    <m:r>
                      <a:rPr lang="en-US" b="0" i="1" smtClean="0">
                        <a:latin typeface="Cambria Math"/>
                      </a:rPr>
                      <m:t>𝑂</m:t>
                    </m:r>
                    <m:d>
                      <m:dPr>
                        <m:ctrlPr>
                          <a:rPr lang="en-US" b="0" i="1" smtClean="0">
                            <a:latin typeface="Cambria Math"/>
                          </a:rPr>
                        </m:ctrlPr>
                      </m:dPr>
                      <m:e>
                        <m:r>
                          <a:rPr lang="en-US" b="0" i="1" smtClean="0">
                            <a:latin typeface="Cambria Math"/>
                          </a:rPr>
                          <m:t>𝑁</m:t>
                        </m:r>
                      </m:e>
                    </m:d>
                    <m:r>
                      <a:rPr lang="en-US" b="0" i="1" smtClean="0">
                        <a:latin typeface="Cambria Math"/>
                      </a:rPr>
                      <m:t>×2</m:t>
                    </m:r>
                  </m:oMath>
                </a14:m>
                <a:r>
                  <a:rPr lang="en-US" dirty="0"/>
                  <a:t>D</a:t>
                </a:r>
                <a:r>
                  <a:rPr lang="en-US" dirty="0" smtClean="0"/>
                  <a:t> Eikonal</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t="-1213"/>
                </a:stretch>
              </a:blipFill>
            </p:spPr>
            <p:txBody>
              <a:bodyPr/>
              <a:lstStyle/>
              <a:p>
                <a:r>
                  <a:rPr lang="en-US">
                    <a:noFill/>
                  </a:rPr>
                  <a:t> </a:t>
                </a:r>
              </a:p>
            </p:txBody>
          </p:sp>
        </mc:Fallback>
      </mc:AlternateContent>
      <p:sp>
        <p:nvSpPr>
          <p:cNvPr id="4" name="Down Arrow 3"/>
          <p:cNvSpPr/>
          <p:nvPr/>
        </p:nvSpPr>
        <p:spPr>
          <a:xfrm>
            <a:off x="4419600" y="22860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Down Arrow 5"/>
          <p:cNvSpPr/>
          <p:nvPr/>
        </p:nvSpPr>
        <p:spPr>
          <a:xfrm>
            <a:off x="4419600" y="37338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43</a:t>
            </a:fld>
            <a:endParaRPr lang="en-US"/>
          </a:p>
        </p:txBody>
      </p:sp>
    </p:spTree>
    <p:extLst>
      <p:ext uri="{BB962C8B-B14F-4D97-AF65-F5344CB8AC3E}">
        <p14:creationId xmlns:p14="http://schemas.microsoft.com/office/powerpoint/2010/main" val="3903311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dirty="0" smtClean="0"/>
              <a:t>Two player path defense solution</a:t>
            </a:r>
          </a:p>
          <a:p>
            <a:r>
              <a:rPr lang="en-US" b="1"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44</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Elements of path defense</a:t>
            </a:r>
          </a:p>
          <a:p>
            <a:pPr lvl="1"/>
            <a:r>
              <a:rPr lang="en-US" dirty="0" smtClean="0"/>
              <a:t>Optimal paths / time to reach functions</a:t>
            </a:r>
          </a:p>
          <a:p>
            <a:pPr lvl="1"/>
            <a:endParaRPr lang="en-US" dirty="0" smtClean="0"/>
          </a:p>
          <a:p>
            <a:pPr lvl="1"/>
            <a:r>
              <a:rPr lang="en-US" dirty="0" smtClean="0"/>
              <a:t>Notion of level set image</a:t>
            </a:r>
          </a:p>
          <a:p>
            <a:pPr lvl="1"/>
            <a:endParaRPr lang="en-US" dirty="0"/>
          </a:p>
          <a:p>
            <a:pPr lvl="1"/>
            <a:r>
              <a:rPr lang="en-US" dirty="0" smtClean="0"/>
              <a:t>Strong path defense</a:t>
            </a:r>
          </a:p>
        </p:txBody>
      </p:sp>
      <p:sp>
        <p:nvSpPr>
          <p:cNvPr id="4" name="Slide Number Placeholder 3"/>
          <p:cNvSpPr>
            <a:spLocks noGrp="1"/>
          </p:cNvSpPr>
          <p:nvPr>
            <p:ph type="sldNum" sz="quarter" idx="12"/>
          </p:nvPr>
        </p:nvSpPr>
        <p:spPr/>
        <p:txBody>
          <a:bodyPr/>
          <a:lstStyle/>
          <a:p>
            <a:fld id="{F540F1F0-DFD0-43E9-B762-BAD634239193}" type="slidenum">
              <a:rPr lang="en-US" smtClean="0"/>
              <a:t>45</a:t>
            </a:fld>
            <a:endParaRPr lang="en-US"/>
          </a:p>
        </p:txBody>
      </p:sp>
    </p:spTree>
    <p:extLst>
      <p:ext uri="{BB962C8B-B14F-4D97-AF65-F5344CB8AC3E}">
        <p14:creationId xmlns:p14="http://schemas.microsoft.com/office/powerpoint/2010/main" val="1895497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laywithup.com/wp-content/uploads/2012/08/capture-the-flag-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362" y="3505200"/>
            <a:ext cx="3848438"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93328"/>
            <a:ext cx="8194675" cy="564257"/>
          </a:xfrm>
        </p:spPr>
        <p:txBody>
          <a:bodyPr>
            <a:normAutofit fontScale="90000"/>
          </a:bodyPr>
          <a:lstStyle/>
          <a:p>
            <a:r>
              <a:rPr lang="en-US" dirty="0" smtClean="0"/>
              <a:t>Why Multiplayer Reach-Avoid Games?</a:t>
            </a:r>
            <a:endParaRPr lang="en-US" dirty="0"/>
          </a:p>
        </p:txBody>
      </p:sp>
      <p:sp>
        <p:nvSpPr>
          <p:cNvPr id="3" name="Content Placeholder 2"/>
          <p:cNvSpPr>
            <a:spLocks noGrp="1"/>
          </p:cNvSpPr>
          <p:nvPr>
            <p:ph idx="1"/>
          </p:nvPr>
        </p:nvSpPr>
        <p:spPr/>
        <p:txBody>
          <a:bodyPr>
            <a:normAutofit lnSpcReduction="10000"/>
          </a:bodyPr>
          <a:lstStyle/>
          <a:p>
            <a:r>
              <a:rPr lang="en-US" dirty="0" smtClean="0"/>
              <a:t>High dimensionality: Difficult to solve</a:t>
            </a:r>
          </a:p>
          <a:p>
            <a:endParaRPr lang="en-US" dirty="0" smtClean="0"/>
          </a:p>
          <a:p>
            <a:r>
              <a:rPr lang="en-US" dirty="0" smtClean="0"/>
              <a:t>Difficult </a:t>
            </a:r>
            <a:r>
              <a:rPr lang="en-US" dirty="0"/>
              <a:t>to intuit</a:t>
            </a:r>
          </a:p>
          <a:p>
            <a:pPr marL="682625" lvl="2" indent="-225425"/>
            <a:r>
              <a:rPr lang="en-US" dirty="0"/>
              <a:t>Humans sometimes play </a:t>
            </a:r>
            <a:r>
              <a:rPr lang="en-US" dirty="0" err="1"/>
              <a:t>suboptimally</a:t>
            </a:r>
            <a:r>
              <a:rPr lang="en-US" dirty="0"/>
              <a:t> even in a 1 vs. </a:t>
            </a:r>
            <a:r>
              <a:rPr lang="en-US" smtClean="0"/>
              <a:t>1</a:t>
            </a:r>
            <a:endParaRPr lang="en-US" dirty="0"/>
          </a:p>
          <a:p>
            <a:endParaRPr lang="en-US" dirty="0"/>
          </a:p>
          <a:p>
            <a:r>
              <a:rPr lang="en-US" dirty="0" smtClean="0"/>
              <a:t>Cooperation / Asymmetry</a:t>
            </a:r>
          </a:p>
          <a:p>
            <a:endParaRPr lang="en-US" dirty="0" smtClean="0"/>
          </a:p>
          <a:p>
            <a:r>
              <a:rPr lang="en-US" dirty="0" smtClean="0"/>
              <a:t>Applications in robotics and aircraft safety</a:t>
            </a:r>
          </a:p>
        </p:txBody>
      </p:sp>
      <p:sp>
        <p:nvSpPr>
          <p:cNvPr id="5" name="Rectangle 4"/>
          <p:cNvSpPr/>
          <p:nvPr/>
        </p:nvSpPr>
        <p:spPr>
          <a:xfrm>
            <a:off x="2057400" y="6122313"/>
            <a:ext cx="3200400" cy="430887"/>
          </a:xfrm>
          <a:prstGeom prst="rect">
            <a:avLst/>
          </a:prstGeom>
        </p:spPr>
        <p:txBody>
          <a:bodyPr wrap="square">
            <a:spAutoFit/>
          </a:bodyPr>
          <a:lstStyle/>
          <a:p>
            <a:r>
              <a:rPr lang="en-US" sz="1100" dirty="0">
                <a:hlinkClick r:id="rId4"/>
              </a:rPr>
              <a:t>http://playwithup.com/wp-content/uploads/2012/08/capture-the-flag-1.jpeg</a:t>
            </a:r>
            <a:endParaRPr lang="en-US" sz="1100" dirty="0"/>
          </a:p>
        </p:txBody>
      </p:sp>
      <p:sp>
        <p:nvSpPr>
          <p:cNvPr id="6" name="Slide Number Placeholder 5"/>
          <p:cNvSpPr>
            <a:spLocks noGrp="1"/>
          </p:cNvSpPr>
          <p:nvPr>
            <p:ph type="sldNum" sz="quarter" idx="12"/>
          </p:nvPr>
        </p:nvSpPr>
        <p:spPr/>
        <p:txBody>
          <a:bodyPr/>
          <a:lstStyle/>
          <a:p>
            <a:fld id="{F540F1F0-DFD0-43E9-B762-BAD634239193}" type="slidenum">
              <a:rPr lang="en-US" smtClean="0"/>
              <a:t>5</a:t>
            </a:fld>
            <a:endParaRPr lang="en-US"/>
          </a:p>
        </p:txBody>
      </p:sp>
    </p:spTree>
    <p:extLst>
      <p:ext uri="{BB962C8B-B14F-4D97-AF65-F5344CB8AC3E}">
        <p14:creationId xmlns:p14="http://schemas.microsoft.com/office/powerpoint/2010/main" val="39018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b="1" dirty="0" smtClean="0"/>
              <a:t>Maximum Matching Multiplayer Approach</a:t>
            </a:r>
          </a:p>
          <a:p>
            <a:r>
              <a:rPr lang="en-US"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6</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Reach-Avoid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a:rPr>
                      <m:t>𝑁</m:t>
                    </m:r>
                  </m:oMath>
                </a14:m>
                <a:r>
                  <a:rPr lang="en-US" dirty="0" smtClean="0"/>
                  <a:t> attackers vs. </a:t>
                </a:r>
                <a14:m>
                  <m:oMath xmlns:m="http://schemas.openxmlformats.org/officeDocument/2006/math">
                    <m:r>
                      <a:rPr lang="en-US" b="0" i="1" smtClean="0">
                        <a:latin typeface="Cambria Math"/>
                      </a:rPr>
                      <m:t>𝑁</m:t>
                    </m:r>
                  </m:oMath>
                </a14:m>
                <a:r>
                  <a:rPr lang="en-US" dirty="0" smtClean="0"/>
                  <a:t> defenders</a:t>
                </a:r>
              </a:p>
              <a:p>
                <a:pPr lvl="1"/>
                <a:r>
                  <a:rPr lang="en-US" dirty="0" smtClean="0"/>
                  <a:t>How many attackers can reach the target?</a:t>
                </a:r>
              </a:p>
              <a:p>
                <a:pPr lvl="1"/>
                <a:endParaRPr lang="en-US" dirty="0" smtClean="0"/>
              </a:p>
              <a:p>
                <a:pPr lvl="1"/>
                <a:r>
                  <a:rPr lang="en-US" dirty="0" smtClean="0"/>
                  <a:t>General </a:t>
                </a:r>
                <a14:m>
                  <m:oMath xmlns:m="http://schemas.openxmlformats.org/officeDocument/2006/math">
                    <m:r>
                      <a:rPr lang="en-US" i="1">
                        <a:latin typeface="Cambria Math"/>
                      </a:rPr>
                      <m:t>4</m:t>
                    </m:r>
                    <m:r>
                      <a:rPr lang="en-US" b="0" i="1" smtClean="0">
                        <a:latin typeface="Cambria Math"/>
                      </a:rPr>
                      <m:t>𝑁</m:t>
                    </m:r>
                  </m:oMath>
                </a14:m>
                <a:r>
                  <a:rPr lang="en-US" dirty="0" smtClean="0"/>
                  <a:t>D Hamilton Jacobi Isaacs (HJI) </a:t>
                </a:r>
                <a:r>
                  <a:rPr lang="en-US" i="1" dirty="0" smtClean="0"/>
                  <a:t>formulation</a:t>
                </a:r>
                <a:r>
                  <a:rPr lang="en-US" dirty="0" smtClean="0"/>
                  <a:t> is difficult; </a:t>
                </a:r>
                <a:r>
                  <a:rPr lang="en-US" i="1" dirty="0" smtClean="0"/>
                  <a:t>solution</a:t>
                </a:r>
                <a:r>
                  <a:rPr lang="en-US" dirty="0" smtClean="0"/>
                  <a:t> is intractable</a:t>
                </a:r>
                <a:endParaRPr lang="en-US" b="0" dirty="0" smtClean="0"/>
              </a:p>
              <a:p>
                <a:pPr lvl="1"/>
                <a:endParaRPr lang="en-US" b="0" i="1" dirty="0" smtClean="0">
                  <a:latin typeface="Cambria Math"/>
                </a:endParaRP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7</a:t>
            </a:fld>
            <a:endParaRPr lang="en-US"/>
          </a:p>
        </p:txBody>
      </p:sp>
    </p:spTree>
    <p:extLst>
      <p:ext uri="{BB962C8B-B14F-4D97-AF65-F5344CB8AC3E}">
        <p14:creationId xmlns:p14="http://schemas.microsoft.com/office/powerpoint/2010/main" val="785207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Two Player to Multiplayer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Construct a bipartite graph:</a:t>
                </a:r>
              </a:p>
              <a:p>
                <a:pPr lvl="1"/>
                <a:r>
                  <a:rPr lang="en-US" dirty="0" smtClean="0"/>
                  <a:t>2 sets of nodes: </a:t>
                </a:r>
                <a14:m>
                  <m:oMath xmlns:m="http://schemas.openxmlformats.org/officeDocument/2006/math">
                    <m:d>
                      <m:dPr>
                        <m:begChr m:val="{"/>
                        <m:endChr m:val="}"/>
                        <m:ctrlPr>
                          <a:rPr lang="en-US" i="1" dirty="0" smtClean="0">
                            <a:latin typeface="Cambria Math"/>
                          </a:rPr>
                        </m:ctrlPr>
                      </m:dPr>
                      <m:e>
                        <m:sSub>
                          <m:sSubPr>
                            <m:ctrlPr>
                              <a:rPr lang="en-US" i="1" dirty="0" smtClean="0">
                                <a:latin typeface="Cambria Math"/>
                              </a:rPr>
                            </m:ctrlPr>
                          </m:sSubPr>
                          <m:e>
                            <m:r>
                              <a:rPr lang="en-US" i="1" dirty="0" smtClean="0">
                                <a:latin typeface="Cambria Math"/>
                              </a:rPr>
                              <m:t>𝐷</m:t>
                            </m:r>
                          </m:e>
                          <m:sub>
                            <m:r>
                              <a:rPr lang="en-US" i="1" dirty="0" smtClean="0">
                                <a:latin typeface="Cambria Math"/>
                              </a:rPr>
                              <m:t>1</m:t>
                            </m:r>
                          </m:sub>
                        </m:sSub>
                        <m:r>
                          <a:rPr lang="en-US" i="1" dirty="0" smtClean="0">
                            <a:latin typeface="Cambria Math"/>
                          </a:rPr>
                          <m:t>, </m:t>
                        </m:r>
                        <m:sSub>
                          <m:sSubPr>
                            <m:ctrlPr>
                              <a:rPr lang="en-US" i="1" dirty="0" smtClean="0">
                                <a:latin typeface="Cambria Math"/>
                              </a:rPr>
                            </m:ctrlPr>
                          </m:sSubPr>
                          <m:e>
                            <m:r>
                              <a:rPr lang="en-US" i="1" dirty="0" smtClean="0">
                                <a:latin typeface="Cambria Math"/>
                              </a:rPr>
                              <m:t>𝐷</m:t>
                            </m:r>
                          </m:e>
                          <m:sub>
                            <m:r>
                              <a:rPr lang="en-US" i="1" dirty="0" smtClean="0">
                                <a:latin typeface="Cambria Math"/>
                              </a:rPr>
                              <m:t>2</m:t>
                            </m:r>
                          </m:sub>
                        </m:sSub>
                        <m:r>
                          <a:rPr lang="en-US" i="1" dirty="0" smtClean="0">
                            <a:latin typeface="Cambria Math"/>
                          </a:rPr>
                          <m:t>, … </m:t>
                        </m:r>
                        <m:sSub>
                          <m:sSubPr>
                            <m:ctrlPr>
                              <a:rPr lang="en-US" i="1" dirty="0" err="1" smtClean="0">
                                <a:latin typeface="Cambria Math"/>
                              </a:rPr>
                            </m:ctrlPr>
                          </m:sSubPr>
                          <m:e>
                            <m:r>
                              <a:rPr lang="en-US" i="1" dirty="0" err="1" smtClean="0">
                                <a:latin typeface="Cambria Math"/>
                              </a:rPr>
                              <m:t>𝐷</m:t>
                            </m:r>
                          </m:e>
                          <m:sub>
                            <m:r>
                              <a:rPr lang="en-US" i="1" dirty="0" err="1" smtClean="0">
                                <a:latin typeface="Cambria Math"/>
                              </a:rPr>
                              <m:t>𝑛</m:t>
                            </m:r>
                          </m:sub>
                        </m:sSub>
                      </m:e>
                    </m:d>
                    <m:r>
                      <a:rPr lang="en-US" b="0" i="1" dirty="0" smtClean="0">
                        <a:latin typeface="Cambria Math"/>
                      </a:rPr>
                      <m:t>,</m:t>
                    </m:r>
                    <m:d>
                      <m:dPr>
                        <m:begChr m:val="{"/>
                        <m:endChr m:val="}"/>
                        <m:ctrlPr>
                          <a:rPr lang="en-US" i="1" dirty="0" smtClean="0">
                            <a:latin typeface="Cambria Math"/>
                          </a:rPr>
                        </m:ctrlPr>
                      </m:dPr>
                      <m:e>
                        <m:sSub>
                          <m:sSubPr>
                            <m:ctrlPr>
                              <a:rPr lang="en-US" i="1" dirty="0" smtClean="0">
                                <a:latin typeface="Cambria Math"/>
                              </a:rPr>
                            </m:ctrlPr>
                          </m:sSubPr>
                          <m:e>
                            <m:r>
                              <a:rPr lang="en-US" i="1" dirty="0" smtClean="0">
                                <a:latin typeface="Cambria Math"/>
                              </a:rPr>
                              <m:t>𝐴</m:t>
                            </m:r>
                          </m:e>
                          <m:sub>
                            <m:r>
                              <a:rPr lang="en-US" i="1" dirty="0" smtClean="0">
                                <a:latin typeface="Cambria Math"/>
                              </a:rPr>
                              <m:t>1</m:t>
                            </m:r>
                          </m:sub>
                        </m:sSub>
                        <m:r>
                          <a:rPr lang="en-US" i="1" dirty="0" smtClean="0">
                            <a:latin typeface="Cambria Math"/>
                          </a:rPr>
                          <m:t>,</m:t>
                        </m:r>
                        <m:sSub>
                          <m:sSubPr>
                            <m:ctrlPr>
                              <a:rPr lang="en-US" i="1" dirty="0" smtClean="0">
                                <a:latin typeface="Cambria Math"/>
                              </a:rPr>
                            </m:ctrlPr>
                          </m:sSubPr>
                          <m:e>
                            <m:r>
                              <a:rPr lang="en-US" i="1" dirty="0" smtClean="0">
                                <a:latin typeface="Cambria Math"/>
                              </a:rPr>
                              <m:t>𝐴</m:t>
                            </m:r>
                          </m:e>
                          <m:sub>
                            <m:r>
                              <a:rPr lang="en-US" i="1" dirty="0" smtClean="0">
                                <a:latin typeface="Cambria Math"/>
                              </a:rPr>
                              <m:t>2</m:t>
                            </m:r>
                          </m:sub>
                        </m:sSub>
                        <m:r>
                          <a:rPr lang="en-US" i="1" dirty="0" smtClean="0">
                            <a:latin typeface="Cambria Math"/>
                          </a:rPr>
                          <m:t>,… </m:t>
                        </m:r>
                        <m:sSub>
                          <m:sSubPr>
                            <m:ctrlPr>
                              <a:rPr lang="en-US" i="1" dirty="0" err="1" smtClean="0">
                                <a:latin typeface="Cambria Math"/>
                              </a:rPr>
                            </m:ctrlPr>
                          </m:sSubPr>
                          <m:e>
                            <m:r>
                              <a:rPr lang="en-US" i="1" dirty="0" err="1" smtClean="0">
                                <a:latin typeface="Cambria Math"/>
                              </a:rPr>
                              <m:t>𝐴</m:t>
                            </m:r>
                          </m:e>
                          <m:sub>
                            <m:r>
                              <a:rPr lang="en-US" i="1" dirty="0" err="1" smtClean="0">
                                <a:latin typeface="Cambria Math"/>
                              </a:rPr>
                              <m:t>𝑛</m:t>
                            </m:r>
                          </m:sub>
                        </m:sSub>
                      </m:e>
                    </m:d>
                  </m:oMath>
                </a14:m>
                <a:endParaRPr lang="en-US" dirty="0" smtClean="0"/>
              </a:p>
              <a:p>
                <a:pPr lvl="1"/>
                <a:r>
                  <a:rPr lang="en-US" dirty="0" smtClean="0"/>
                  <a:t>For each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test if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can defend the target for every </a:t>
                </a:r>
                <a14:m>
                  <m:oMath xmlns:m="http://schemas.openxmlformats.org/officeDocument/2006/math">
                    <m:sSub>
                      <m:sSubPr>
                        <m:ctrlPr>
                          <a:rPr lang="en-US" i="1" dirty="0" smtClean="0">
                            <a:latin typeface="Cambria Math"/>
                          </a:rPr>
                        </m:ctrlPr>
                      </m:sSubPr>
                      <m:e>
                        <m:r>
                          <a:rPr lang="en-US" i="1" dirty="0" smtClean="0">
                            <a:latin typeface="Cambria Math"/>
                          </a:rPr>
                          <m:t>𝐴</m:t>
                        </m:r>
                      </m:e>
                      <m:sub>
                        <m:r>
                          <a:rPr lang="en-US" i="1" dirty="0" smtClean="0">
                            <a:latin typeface="Cambria Math"/>
                          </a:rPr>
                          <m:t>𝑗</m:t>
                        </m:r>
                      </m:sub>
                    </m:sSub>
                  </m:oMath>
                </a14:m>
                <a:endParaRPr lang="en-US" dirty="0"/>
              </a:p>
              <a:p>
                <a:pPr lvl="1"/>
                <a:r>
                  <a:rPr lang="en-US" dirty="0" smtClean="0"/>
                  <a:t>If yes, draw an edge between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and </a:t>
                </a:r>
                <a14:m>
                  <m:oMath xmlns:m="http://schemas.openxmlformats.org/officeDocument/2006/math">
                    <m:sSub>
                      <m:sSubPr>
                        <m:ctrlPr>
                          <a:rPr lang="en-US" i="1" dirty="0" smtClean="0">
                            <a:latin typeface="Cambria Math"/>
                          </a:rPr>
                        </m:ctrlPr>
                      </m:sSubPr>
                      <m:e>
                        <m:r>
                          <a:rPr lang="en-US" i="1" dirty="0" smtClean="0">
                            <a:latin typeface="Cambria Math"/>
                          </a:rPr>
                          <m:t>𝐴</m:t>
                        </m:r>
                      </m:e>
                      <m:sub>
                        <m:r>
                          <a:rPr lang="en-US" i="1" dirty="0" smtClean="0">
                            <a:latin typeface="Cambria Math"/>
                          </a:rPr>
                          <m:t>𝑗</m:t>
                        </m:r>
                      </m:sub>
                    </m:sSub>
                  </m:oMath>
                </a14:m>
                <a:endParaRPr lang="en-US" dirty="0" smtClean="0"/>
              </a:p>
              <a:p>
                <a:pPr lvl="1"/>
                <a:r>
                  <a:rPr lang="en-US" dirty="0" smtClean="0"/>
                  <a:t>Run any matching algorithm to find a maximum matching </a:t>
                </a:r>
              </a:p>
              <a:p>
                <a:pPr lvl="2"/>
                <a:r>
                  <a:rPr lang="en-US" dirty="0" smtClean="0"/>
                  <a:t>(Linear program, </a:t>
                </a:r>
                <a:r>
                  <a:rPr lang="en-US" dirty="0" err="1" smtClean="0"/>
                  <a:t>Hopcroft</a:t>
                </a:r>
                <a:r>
                  <a:rPr lang="en-US" dirty="0" smtClean="0"/>
                  <a:t>–Karp algorithm,</a:t>
                </a:r>
                <a:r>
                  <a:rPr lang="en-US" b="1" dirty="0" smtClean="0"/>
                  <a:t> </a:t>
                </a:r>
                <a14:m>
                  <m:oMath xmlns:m="http://schemas.openxmlformats.org/officeDocument/2006/math">
                    <m:r>
                      <a:rPr lang="en-US" i="1" dirty="0" smtClean="0">
                        <a:latin typeface="Cambria Math"/>
                      </a:rPr>
                      <m:t>𝑂</m:t>
                    </m:r>
                    <m:r>
                      <a:rPr lang="en-US" i="1" dirty="0" smtClean="0">
                        <a:latin typeface="Cambria Math"/>
                      </a:rPr>
                      <m:t>(</m:t>
                    </m:r>
                    <m:rad>
                      <m:radPr>
                        <m:degHide m:val="on"/>
                        <m:ctrlPr>
                          <a:rPr lang="en-US" b="0" i="1" dirty="0" smtClean="0">
                            <a:latin typeface="Cambria Math"/>
                          </a:rPr>
                        </m:ctrlPr>
                      </m:radPr>
                      <m:deg/>
                      <m:e>
                        <m:r>
                          <a:rPr lang="en-US" b="0" i="1" dirty="0" smtClean="0">
                            <a:latin typeface="Cambria Math"/>
                          </a:rPr>
                          <m:t>𝑉</m:t>
                        </m:r>
                      </m:e>
                    </m:rad>
                    <m:r>
                      <a:rPr lang="en-US" i="1" dirty="0" smtClean="0">
                        <a:latin typeface="Cambria Math"/>
                      </a:rPr>
                      <m:t>𝐸</m:t>
                    </m:r>
                    <m:r>
                      <a:rPr lang="en-US" i="1" dirty="0" smtClean="0">
                        <a:latin typeface="Cambria Math"/>
                      </a:rPr>
                      <m:t>)</m:t>
                    </m:r>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8</a:t>
            </a:fld>
            <a:endParaRPr lang="en-US"/>
          </a:p>
        </p:txBody>
      </p:sp>
    </p:spTree>
    <p:extLst>
      <p:ext uri="{BB962C8B-B14F-4D97-AF65-F5344CB8AC3E}">
        <p14:creationId xmlns:p14="http://schemas.microsoft.com/office/powerpoint/2010/main" val="593180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Two-player game to multiplayer game</a:t>
            </a:r>
            <a:endParaRPr lang="en-US" dirty="0"/>
          </a:p>
        </p:txBody>
      </p:sp>
      <p:cxnSp>
        <p:nvCxnSpPr>
          <p:cNvPr id="4" name="Straight Connector 3"/>
          <p:cNvCxnSpPr/>
          <p:nvPr/>
        </p:nvCxnSpPr>
        <p:spPr>
          <a:xfrm>
            <a:off x="569913" y="3309899"/>
            <a:ext cx="2618508" cy="894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42207" y="4204615"/>
            <a:ext cx="2646214"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62293" y="3358393"/>
            <a:ext cx="2626128" cy="2700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9913" y="5144648"/>
            <a:ext cx="2598420" cy="2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42207" y="4301601"/>
            <a:ext cx="2646214" cy="1708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2206" y="3309899"/>
            <a:ext cx="2626128" cy="89471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0640" y="2674203"/>
            <a:ext cx="2295960" cy="830997"/>
          </a:xfrm>
          <a:prstGeom prst="rect">
            <a:avLst/>
          </a:prstGeom>
          <a:noFill/>
        </p:spPr>
        <p:txBody>
          <a:bodyPr wrap="square" rtlCol="0">
            <a:spAutoFit/>
          </a:bodyPr>
          <a:lstStyle/>
          <a:p>
            <a:r>
              <a:rPr lang="en-US" sz="2400" dirty="0" smtClean="0"/>
              <a:t>Two player solutions</a:t>
            </a:r>
            <a:endParaRPr lang="en-US" sz="2400" dirty="0"/>
          </a:p>
        </p:txBody>
      </p:sp>
      <p:cxnSp>
        <p:nvCxnSpPr>
          <p:cNvPr id="11" name="Straight Connector 10"/>
          <p:cNvCxnSpPr/>
          <p:nvPr/>
        </p:nvCxnSpPr>
        <p:spPr>
          <a:xfrm>
            <a:off x="5617447" y="3386100"/>
            <a:ext cx="2618508" cy="894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609827" y="3434593"/>
            <a:ext cx="2626128" cy="27006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17448" y="5220848"/>
            <a:ext cx="2598420" cy="228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589741" y="4377801"/>
            <a:ext cx="2646214" cy="1708954"/>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07138" y="4015218"/>
            <a:ext cx="1703701" cy="830997"/>
          </a:xfrm>
          <a:prstGeom prst="rect">
            <a:avLst/>
          </a:prstGeom>
          <a:noFill/>
        </p:spPr>
        <p:txBody>
          <a:bodyPr wrap="square" rtlCol="0">
            <a:spAutoFit/>
          </a:bodyPr>
          <a:lstStyle/>
          <a:p>
            <a:r>
              <a:rPr lang="en-US" sz="2400" dirty="0" smtClean="0"/>
              <a:t>Maximum matching</a:t>
            </a:r>
            <a:endParaRPr lang="en-US" sz="2400" dirty="0"/>
          </a:p>
        </p:txBody>
      </p:sp>
      <mc:AlternateContent xmlns:mc="http://schemas.openxmlformats.org/markup-compatibility/2006" xmlns:a14="http://schemas.microsoft.com/office/drawing/2010/main">
        <mc:Choice Requires="a14">
          <p:sp>
            <p:nvSpPr>
              <p:cNvPr id="16" name="TextBox 15"/>
              <p:cNvSpPr txBox="1"/>
              <p:nvPr/>
            </p:nvSpPr>
            <p:spPr>
              <a:xfrm>
                <a:off x="28893" y="3024618"/>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8893" y="3024618"/>
                <a:ext cx="584647" cy="46166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0" y="3868536"/>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40" y="3868536"/>
                <a:ext cx="591765" cy="461665"/>
              </a:xfrm>
              <a:prstGeom prst="rect">
                <a:avLst/>
              </a:prstGeom>
              <a:blipFill rotWithShape="1">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573" y="490831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3573" y="4908312"/>
                <a:ext cx="591765"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895" y="57507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28895" y="5750722"/>
                <a:ext cx="591765"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058092" y="3129582"/>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058092" y="3129582"/>
                <a:ext cx="584647"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029839" y="3973500"/>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29839" y="3973500"/>
                <a:ext cx="591765" cy="4616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52772" y="501327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52772" y="5013276"/>
                <a:ext cx="591765"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58093" y="585568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5058093" y="5855686"/>
                <a:ext cx="591765" cy="461665"/>
              </a:xfrm>
              <a:prstGeom prst="rect">
                <a:avLst/>
              </a:prstGeom>
              <a:blipFill rotWithShape="1">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257548" y="3094868"/>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257548" y="3094868"/>
                <a:ext cx="584263" cy="461665"/>
              </a:xfrm>
              <a:prstGeom prst="rect">
                <a:avLst/>
              </a:prstGeom>
              <a:blipFill rotWithShape="1">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29295" y="3938786"/>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229295" y="3938786"/>
                <a:ext cx="591379"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252227" y="497856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3252227" y="4978562"/>
                <a:ext cx="591379" cy="461665"/>
              </a:xfrm>
              <a:prstGeom prst="rect">
                <a:avLst/>
              </a:prstGeom>
              <a:blipFill rotWithShape="1">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257549" y="582097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3257549" y="5820972"/>
                <a:ext cx="591379"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334693" y="3205782"/>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8334693" y="3205782"/>
                <a:ext cx="584263"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306440" y="4049700"/>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8306440" y="4049700"/>
                <a:ext cx="591379"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8329372" y="508947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8329372" y="5089476"/>
                <a:ext cx="591379"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334693" y="593188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8334693" y="5931886"/>
                <a:ext cx="591379" cy="461665"/>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424460" y="3323741"/>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2</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424460" y="3323741"/>
                <a:ext cx="959943" cy="461665"/>
              </a:xfrm>
              <a:prstGeom prst="rect">
                <a:avLst/>
              </a:prstGeom>
              <a:blipFill rotWithShape="1">
                <a:blip r:embed="rId18"/>
                <a:stretch>
                  <a:fillRect r="-127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475507" y="4288181"/>
                <a:ext cx="9528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1</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475507" y="4288181"/>
                <a:ext cx="952825" cy="461665"/>
              </a:xfrm>
              <a:prstGeom prst="rect">
                <a:avLst/>
              </a:prstGeom>
              <a:blipFill rotWithShape="1">
                <a:blip r:embed="rId19"/>
                <a:stretch>
                  <a:fillRect r="-127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237510" y="4828610"/>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3</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237510" y="4828610"/>
                <a:ext cx="959943" cy="461665"/>
              </a:xfrm>
              <a:prstGeom prst="rect">
                <a:avLst/>
              </a:prstGeom>
              <a:blipFill rotWithShape="1">
                <a:blip r:embed="rId20"/>
                <a:stretch>
                  <a:fillRect r="-126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77995" y="5562554"/>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4</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977995" y="5562554"/>
                <a:ext cx="959943" cy="461665"/>
              </a:xfrm>
              <a:prstGeom prst="rect">
                <a:avLst/>
              </a:prstGeom>
              <a:blipFill rotWithShape="1">
                <a:blip r:embed="rId21"/>
                <a:stretch>
                  <a:fillRect r="-1274" b="-17105"/>
                </a:stretch>
              </a:blipFill>
            </p:spPr>
            <p:txBody>
              <a:bodyPr/>
              <a:lstStyle/>
              <a:p>
                <a:r>
                  <a:rPr lang="en-US">
                    <a:noFill/>
                  </a:rPr>
                  <a:t> </a:t>
                </a:r>
              </a:p>
            </p:txBody>
          </p:sp>
        </mc:Fallback>
      </mc:AlternateContent>
      <p:sp>
        <p:nvSpPr>
          <p:cNvPr id="36" name="6-Point Star 35"/>
          <p:cNvSpPr/>
          <p:nvPr/>
        </p:nvSpPr>
        <p:spPr>
          <a:xfrm>
            <a:off x="3048639" y="588550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lus 36"/>
          <p:cNvSpPr/>
          <p:nvPr/>
        </p:nvSpPr>
        <p:spPr>
          <a:xfrm>
            <a:off x="367270" y="588550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38" name="6-Point Star 37"/>
          <p:cNvSpPr/>
          <p:nvPr/>
        </p:nvSpPr>
        <p:spPr>
          <a:xfrm>
            <a:off x="3048639" y="50058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Plus 38"/>
          <p:cNvSpPr/>
          <p:nvPr/>
        </p:nvSpPr>
        <p:spPr>
          <a:xfrm>
            <a:off x="367270" y="500581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0" name="6-Point Star 39"/>
          <p:cNvSpPr/>
          <p:nvPr/>
        </p:nvSpPr>
        <p:spPr>
          <a:xfrm>
            <a:off x="3052395" y="404459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Plus 40"/>
          <p:cNvSpPr/>
          <p:nvPr/>
        </p:nvSpPr>
        <p:spPr>
          <a:xfrm>
            <a:off x="371026" y="404459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2" name="6-Point Star 41"/>
          <p:cNvSpPr/>
          <p:nvPr/>
        </p:nvSpPr>
        <p:spPr>
          <a:xfrm>
            <a:off x="3053048" y="316244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Plus 42"/>
          <p:cNvSpPr/>
          <p:nvPr/>
        </p:nvSpPr>
        <p:spPr>
          <a:xfrm>
            <a:off x="371679" y="316244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4" name="6-Point Star 43"/>
          <p:cNvSpPr/>
          <p:nvPr/>
        </p:nvSpPr>
        <p:spPr>
          <a:xfrm>
            <a:off x="8106036" y="594534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Plus 44"/>
          <p:cNvSpPr/>
          <p:nvPr/>
        </p:nvSpPr>
        <p:spPr>
          <a:xfrm>
            <a:off x="5424667" y="594534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6" name="6-Point Star 45"/>
          <p:cNvSpPr/>
          <p:nvPr/>
        </p:nvSpPr>
        <p:spPr>
          <a:xfrm>
            <a:off x="8106036" y="506565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Plus 46"/>
          <p:cNvSpPr/>
          <p:nvPr/>
        </p:nvSpPr>
        <p:spPr>
          <a:xfrm>
            <a:off x="5424667" y="506565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8" name="6-Point Star 47"/>
          <p:cNvSpPr/>
          <p:nvPr/>
        </p:nvSpPr>
        <p:spPr>
          <a:xfrm>
            <a:off x="8109792" y="410443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Plus 48"/>
          <p:cNvSpPr/>
          <p:nvPr/>
        </p:nvSpPr>
        <p:spPr>
          <a:xfrm>
            <a:off x="5428423" y="410443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0" name="6-Point Star 49"/>
          <p:cNvSpPr/>
          <p:nvPr/>
        </p:nvSpPr>
        <p:spPr>
          <a:xfrm>
            <a:off x="8110445" y="32222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Plus 50"/>
          <p:cNvSpPr/>
          <p:nvPr/>
        </p:nvSpPr>
        <p:spPr>
          <a:xfrm>
            <a:off x="5429076" y="322228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2" name="Right Arrow 51"/>
          <p:cNvSpPr/>
          <p:nvPr/>
        </p:nvSpPr>
        <p:spPr>
          <a:xfrm>
            <a:off x="3986179" y="4821152"/>
            <a:ext cx="967460" cy="1846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 name="Slide Number Placeholder 2"/>
          <p:cNvSpPr>
            <a:spLocks noGrp="1"/>
          </p:cNvSpPr>
          <p:nvPr>
            <p:ph type="sldNum" sz="quarter" idx="12"/>
          </p:nvPr>
        </p:nvSpPr>
        <p:spPr/>
        <p:txBody>
          <a:bodyPr/>
          <a:lstStyle/>
          <a:p>
            <a:fld id="{F540F1F0-DFD0-43E9-B762-BAD634239193}" type="slidenum">
              <a:rPr lang="en-US" smtClean="0"/>
              <a:t>9</a:t>
            </a:fld>
            <a:endParaRPr lang="en-US"/>
          </a:p>
        </p:txBody>
      </p:sp>
    </p:spTree>
    <p:extLst>
      <p:ext uri="{BB962C8B-B14F-4D97-AF65-F5344CB8AC3E}">
        <p14:creationId xmlns:p14="http://schemas.microsoft.com/office/powerpoint/2010/main" val="792665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TotalTime>
  <Words>2539</Words>
  <Application>Microsoft Office PowerPoint</Application>
  <PresentationFormat>On-screen Show (4:3)</PresentationFormat>
  <Paragraphs>406</Paragraphs>
  <Slides>45</Slides>
  <Notes>11</Notes>
  <HiddenSlides>0</HiddenSlides>
  <MMClips>5</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Multiplayer Reach-Avoid Games</vt:lpstr>
      <vt:lpstr>Outline</vt:lpstr>
      <vt:lpstr>Outline</vt:lpstr>
      <vt:lpstr>Formulation</vt:lpstr>
      <vt:lpstr>Why Multiplayer Reach-Avoid Games?</vt:lpstr>
      <vt:lpstr>Outline</vt:lpstr>
      <vt:lpstr>Multiplayer Reach-Avoid Game</vt:lpstr>
      <vt:lpstr>From Two Player to Multiplayer</vt:lpstr>
      <vt:lpstr>Two-player game to multiplayer game</vt:lpstr>
      <vt:lpstr>Maximum Matching</vt:lpstr>
      <vt:lpstr>Outline</vt:lpstr>
      <vt:lpstr>Two Player Game</vt:lpstr>
      <vt:lpstr>4D HJI Solution</vt:lpstr>
      <vt:lpstr>Defining sets</vt:lpstr>
      <vt:lpstr>Defining sets</vt:lpstr>
      <vt:lpstr>Defining sets</vt:lpstr>
      <vt:lpstr>Level set toolbox: solve HJI PDE</vt:lpstr>
      <vt:lpstr>Level set toolbox: solve HJI PDE</vt:lpstr>
      <vt:lpstr>The Hamiltonian</vt:lpstr>
      <vt:lpstr>The Hamiltonian</vt:lpstr>
      <vt:lpstr>Solution to the 4D HJI PDE</vt:lpstr>
      <vt:lpstr>Solution to the 4D HJI PDE</vt:lpstr>
      <vt:lpstr>Results: reach-avoid slices</vt:lpstr>
      <vt:lpstr>Results : reach-avoid slices</vt:lpstr>
      <vt:lpstr>Multiplayer Complexity Reduction</vt:lpstr>
      <vt:lpstr>Outline</vt:lpstr>
      <vt:lpstr>Two Player Game</vt:lpstr>
      <vt:lpstr>Reach-avoid slice</vt:lpstr>
      <vt:lpstr>Path Defense Game</vt:lpstr>
      <vt:lpstr>Starting on the path</vt:lpstr>
      <vt:lpstr>PowerPoint Presentation</vt:lpstr>
      <vt:lpstr>PowerPoint Presentation</vt:lpstr>
      <vt:lpstr>PowerPoint Presentation</vt:lpstr>
      <vt:lpstr>Computing defender winning region</vt:lpstr>
      <vt:lpstr>Computing defender winning region</vt:lpstr>
      <vt:lpstr>Computing reach-avoid slice</vt:lpstr>
      <vt:lpstr>Computing reach-avoid slice</vt:lpstr>
      <vt:lpstr>Results</vt:lpstr>
      <vt:lpstr>Number of paths</vt:lpstr>
      <vt:lpstr>Number of paths</vt:lpstr>
      <vt:lpstr>Scaling up to N vs. N</vt:lpstr>
      <vt:lpstr>Scaling up to N vs. N</vt:lpstr>
      <vt:lpstr>Multiplayer Complexity Reduction</vt:lpstr>
      <vt:lpstr>Outline</vt:lpstr>
      <vt:lpstr>Extensions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Multiplayer Reach-Avoid Games</dc:title>
  <dc:creator>Mo Chen</dc:creator>
  <cp:lastModifiedBy>Mo Chen</cp:lastModifiedBy>
  <cp:revision>58</cp:revision>
  <dcterms:created xsi:type="dcterms:W3CDTF">2014-03-17T20:29:46Z</dcterms:created>
  <dcterms:modified xsi:type="dcterms:W3CDTF">2014-03-20T21:21:48Z</dcterms:modified>
</cp:coreProperties>
</file>